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notesSlides/notesSlide1.xml" ContentType="application/vnd.openxmlformats-officedocument.presentationml.notesSlide+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60" r:id="rId2"/>
    <p:sldId id="266" r:id="rId3"/>
    <p:sldId id="256" r:id="rId4"/>
    <p:sldId id="265" r:id="rId5"/>
    <p:sldId id="264" r:id="rId6"/>
    <p:sldId id="257" r:id="rId7"/>
    <p:sldId id="267" r:id="rId8"/>
    <p:sldId id="268" r:id="rId9"/>
    <p:sldId id="283" r:id="rId10"/>
    <p:sldId id="263" r:id="rId11"/>
    <p:sldId id="269" r:id="rId12"/>
    <p:sldId id="270" r:id="rId13"/>
    <p:sldId id="271" r:id="rId14"/>
    <p:sldId id="261" r:id="rId15"/>
    <p:sldId id="279" r:id="rId16"/>
    <p:sldId id="280" r:id="rId17"/>
    <p:sldId id="282" r:id="rId18"/>
    <p:sldId id="285" r:id="rId19"/>
    <p:sldId id="281" r:id="rId20"/>
    <p:sldId id="262" r:id="rId21"/>
    <p:sldId id="286" r:id="rId22"/>
    <p:sldId id="287" r:id="rId23"/>
    <p:sldId id="288" r:id="rId24"/>
    <p:sldId id="289" r:id="rId25"/>
    <p:sldId id="290" r:id="rId26"/>
    <p:sldId id="292" r:id="rId27"/>
    <p:sldId id="291" r:id="rId28"/>
    <p:sldId id="294" r:id="rId29"/>
    <p:sldId id="293"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CCFF"/>
    <a:srgbClr val="FFCCCC"/>
    <a:srgbClr val="CCFFFF"/>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02T16:10:15.938"/>
    </inkml:context>
    <inkml:brush xml:id="br0">
      <inkml:brushProperty name="width" value="0.05" units="cm"/>
      <inkml:brushProperty name="height" value="0.05" units="cm"/>
      <inkml:brushProperty name="color" value="#E71224"/>
    </inkml:brush>
  </inkml:definitions>
  <inkml:trace contextRef="#ctx0" brushRef="#br0">1 140 24575,'96'1'0,"108"-3"0,-188-1 0,-1 0 0,1-1 0,-1-1 0,1 0 0,-1-1 0,-1-1 0,19-11 0,-15 8 0,0 1 0,1 1 0,33-10 0,8 4 0,114-13 0,-154 26 0,0 0 0,0 1 0,0 2 0,0-1 0,-1 2 0,1 1 0,-1 0 0,1 2 0,34 14 0,-29-7 0,-14-7 0,1 0 0,-1-1 0,1 0 0,21 5 0,17 3-1365,-28-7-5461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09T02:46:17.039"/>
    </inkml:context>
    <inkml:brush xml:id="br0">
      <inkml:brushProperty name="width" value="0.05" units="cm"/>
      <inkml:brushProperty name="height" value="0.05" units="cm"/>
      <inkml:brushProperty name="color" value="#F6630D"/>
    </inkml:brush>
  </inkml:definitions>
  <inkml:trace contextRef="#ctx0" brushRef="#br0">1 77 24575,'139'-1'0,"155"3"0,-153 13 0,-71-6 0,96 13 0,-44-4 0,126 0 0,30-3 0,-156-6 0,140-6 0,-134-5 0,-108 4 0,1 0 0,34 8 0,-32-5 0,37 3 0,-41-7 0,28 2 0,1-2 0,51-6 0,-99 5 0,1 0 0,-1 0 0,0 0 0,1 0 0,-1 0 0,0 0 0,1 0 0,-1 0 0,0 0 0,1 0 0,-1 0 0,0 0 0,1 0 0,-1 0 0,0 0 0,0 0 0,1 0 0,-1 0 0,0-1 0,1 1 0,-1 0 0,0 0 0,0 0 0,1 0 0,-1-1 0,0 1 0,0 0 0,0 0 0,1-1 0,-1 1 0,0 0 0,0 0 0,0-1 0,0 1 0,0 0 0,1-1 0,-1 1 0,0-1 0,-12-8 0,-31-8 0,35 14 0,-100-34 0,64 23 0,-44-20 0,-23-10 0,-7-4 0,231 83 0,163 69 0,-257-98 0,-1 1 0,1-2 0,23 4 0,-27-7 0,0 1 0,-1 1 0,1 0 0,-1 1 0,26 12 0,-40-17 0,1 1 0,-1-1 0,1 0 0,-1 0 0,1 0 0,-1 0 0,1 0 0,-1 1 0,1-1 0,-1 0 0,1 1 0,-1-1 0,1 0 0,-1 1 0,0-1 0,1 0 0,-1 1 0,0-1 0,1 1 0,-1-1 0,0 0 0,0 1 0,1-1 0,-1 1 0,0-1 0,0 1 0,0-1 0,0 1 0,1-1 0,-1 1 0,0-1 0,0 1 0,0 0 0,0-1 0,0 1 0,0-1 0,-1 1 0,1-1 0,0 1 0,0-1 0,0 1 0,0-1 0,-1 1 0,1-1 0,0 1 0,0-1 0,-1 0 0,1 1 0,0-1 0,-1 1 0,1-1 0,0 0 0,-1 1 0,1-1 0,-1 0 0,1 1 0,0-1 0,-1 0 0,1 0 0,-1 1 0,1-1 0,-1 0 0,-33 12 0,-207 51 0,210-54 0,-47 5 0,65-12 0,8-1-76,0 0 0,0 1 0,1 0 0,-1 0 0,1 0 0,-1 0 0,1 1-1,0 0 1,-1 0 0,2 0 0,-8 7 0,7-6-376,-14 12-6374</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09T02:50:11.676"/>
    </inkml:context>
    <inkml:brush xml:id="br0">
      <inkml:brushProperty name="width" value="0.05" units="cm"/>
      <inkml:brushProperty name="height" value="0.05" units="cm"/>
      <inkml:brushProperty name="color" value="#F6630D"/>
    </inkml:brush>
  </inkml:definitions>
  <inkml:trace contextRef="#ctx0" brushRef="#br0">1 77 24575,'139'-1'0,"155"3"0,-153 13 0,-71-6 0,96 13 0,-44-4 0,126 0 0,30-3 0,-156-6 0,140-6 0,-134-5 0,-108 4 0,1 0 0,34 8 0,-32-5 0,37 3 0,-41-7 0,28 2 0,1-2 0,51-6 0,-99 5 0,1 0 0,-1 0 0,0 0 0,1 0 0,-1 0 0,0 0 0,1 0 0,-1 0 0,0 0 0,1 0 0,-1 0 0,0 0 0,1 0 0,-1 0 0,0 0 0,0 0 0,1 0 0,-1 0 0,0-1 0,1 1 0,-1 0 0,0 0 0,0 0 0,1 0 0,-1-1 0,0 1 0,0 0 0,0 0 0,1-1 0,-1 1 0,0 0 0,0 0 0,0-1 0,0 1 0,0 0 0,1-1 0,-1 1 0,0-1 0,-12-8 0,-31-8 0,35 14 0,-100-34 0,64 23 0,-44-20 0,-23-10 0,-7-4 0,231 83 0,163 69 0,-257-98 0,-1 1 0,1-2 0,23 4 0,-27-7 0,0 1 0,-1 1 0,1 0 0,-1 1 0,26 12 0,-40-17 0,1 1 0,-1-1 0,1 0 0,-1 0 0,1 0 0,-1 0 0,1 0 0,-1 1 0,1-1 0,-1 0 0,1 1 0,-1-1 0,1 0 0,-1 1 0,0-1 0,1 0 0,-1 1 0,0-1 0,1 1 0,-1-1 0,0 0 0,0 1 0,1-1 0,-1 1 0,0-1 0,0 1 0,0-1 0,0 1 0,1-1 0,-1 1 0,0-1 0,0 1 0,0 0 0,0-1 0,0 1 0,0-1 0,-1 1 0,1-1 0,0 1 0,0-1 0,0 1 0,0-1 0,-1 1 0,1-1 0,0 1 0,0-1 0,-1 0 0,1 1 0,0-1 0,-1 1 0,1-1 0,0 0 0,-1 1 0,1-1 0,-1 0 0,1 1 0,0-1 0,-1 0 0,1 0 0,-1 1 0,1-1 0,-1 0 0,-33 12 0,-207 51 0,210-54 0,-47 5 0,65-12 0,8-1-76,0 0 0,0 1 0,1 0 0,-1 0 0,1 0 0,-1 0 0,1 1-1,0 0 1,-1 0 0,2 0 0,-8 7 0,7-6-376,-14 12-6374</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1:26:41.486"/>
    </inkml:context>
    <inkml:brush xml:id="br0">
      <inkml:brushProperty name="width" value="0.05" units="cm"/>
      <inkml:brushProperty name="height" value="0.05" units="cm"/>
      <inkml:brushProperty name="color" value="#CC0066"/>
      <inkml:brushProperty name="ignorePressure" value="1"/>
    </inkml:brush>
  </inkml:definitions>
  <inkml:trace contextRef="#ctx0" brushRef="#br0">2411 0,'-9'7,"0"-1,0-1,0 0,-1 0,0-1,0 0,0-1,-4 1,-24 9,-87 39,-88 52,168-78,1 2,1 1,1 3,2 1,2 2,-6 8,20-16,2 1,1 1,1 1,2 0,0 2,2 0,2 0,1 2,0 6,4-12,2 0,1 0,1 1,2-1,1 1,1 0,1 0,1 0,2 0,1 0,5 15,-5-30,1-1,1-1,0 1,0-1,1 0,1 0,0-1,0 0,1 0,0-1,1-1,1 1,6 4,21 14,1-2,1-2,17 7,59 28,3-5,43 10,-111-48,0-1,1-3,0-2,1-3,0-1,0-3,22-3,-34 0,-16 1,0-2,0 0,0-2,-1 0,2-2,-19 3,0 0,-1 0,1-1,-1 0,1 0,-1 0,0-1,-1 0,1 0,0-1,-1 1,0-1,0 0,-1-1,1 1,-1-1,0 0,-1 0,0 0,1-1,3-12,0 0,-2 0,0-1,-1 1,-1-1,0 0,-2 0,0 0,-2 0,0-1,-2-1,-2-20,-3 1,-1-1,-2 2,-15-34,-54-122,30 80,-23-87,58 153,-2 1,-3 1,-1 1,-2 1,-12-14,23 44,-1 0,-1 1,0 0,-1 1,-1 1,0 0,-7-3,-50-42,69 54,0 1,0 0,0 0,0 0,0 1,-1 0,0 0,1 0,-1 0,-2 0,-11-2</inkml:trace>
  <inkml:trace contextRef="#ctx0" brushRef="#br0" timeOffset="2682.59">1783 655,'-18'-29,"0"0,-15-15,1 0,24 34,-1 0,0 0,-1 1,0 0,0 0,-1 1,0 1,0 0,-1 0,0 2,-13-6,-18-5,-2 3,-32-7,77 20,-80-17,0 4,-1 3,0 3,-72 5,136 3,0 1,0 0,0 1,0 1,1 1,0 1,0 0,-9 5,-18 12,1 1,-12 13,3-4,7-5,-1-1,-39 15,63-34,0 0,-1-1,1-1,-2 0,1-2,0-1,-18 0,-127-7,144 3</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15T17:06:08.436"/>
    </inkml:context>
    <inkml:brush xml:id="br0">
      <inkml:brushProperty name="width" value="0.05" units="cm"/>
      <inkml:brushProperty name="height" value="0.05" units="cm"/>
      <inkml:brushProperty name="color" value="#E71224"/>
    </inkml:brush>
  </inkml:definitions>
  <inkml:trace contextRef="#ctx0" brushRef="#br0">0 0 24575,'3'8'0,"1"-1"0,0 0 0,1 1 0,0-1 0,1 0 0,1 0 0,0 0 0,2 0 0,-1-1 0,1 0 0,1 0 0,13 6 0,7 8 0,97 55 0,8-2 0,186 78 0,-190-91 0,217 92 0,-251-109 0,181 62 0,-68-29 0,-103-32 0,-62-25 0,3 0 0,1-1 0,106 29 0,30-4 0,126 31 0,-240-56 0,2-1 0,1-2 0,108 14 0,238 19 0,-107-15 0,13 15 0,12 1 0,-275-41 0,2-3 0,-1 0 0,98 0 0,28-6 0,-90-1 0,1 3 0,182 10 0,-90 1 0,0-5 0,337-6 0,-222-3 0,-194 2-1365,-64 0-5461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15T17:46:41.230"/>
    </inkml:context>
    <inkml:brush xml:id="br0">
      <inkml:brushProperty name="width" value="0.05" units="cm"/>
      <inkml:brushProperty name="height" value="0.05" units="cm"/>
      <inkml:brushProperty name="color" value="#E71224"/>
    </inkml:brush>
  </inkml:definitions>
  <inkml:trace contextRef="#ctx0" brushRef="#br0">1 184 24575,'341'-2'0,"373"5"0,-146 48 0,-380-28 0,-11-11 0,183-11 0,-155-4 0,606 3 0,-604-14 0,-22 0 0,410 14 0,-570-2 0,-16-1 0,-16-3 0,-33-9 0,-66-14 0,-4-1 0,-145-44 0,247 69 0,0 0 0,0 0 0,0-1 0,0 0 0,1 0 0,0 0 0,0-1 0,-6-8 0,-6-6 0,26 27 0,1 0 0,1-1 0,-1-1 0,1 1 0,13 4 0,73 27 0,0 0 0,180 77 0,-259-107 0,0-1 0,0 0 0,25 3 0,-27-6 0,1 1 0,-1 1 0,0 0 0,22 9 0,-35-13 0,-1 1 0,1-1 0,0 0 0,0 1 0,0-1 0,-1 0 0,1 1 0,0-1 0,-1 1 0,1-1 0,0 1 0,-1 0 0,1-1 0,-1 1 0,1-1 0,-1 1 0,1 0 0,-1 0 0,0-1 0,1 1 0,-1 0 0,0 0 0,1-1 0,-1 1 0,0 0 0,0 0 0,0 1 0,0-1 0,0 0 0,-1 0 0,0 0 0,1 0 0,-1 0 0,1 0 0,-1-1 0,0 1 0,0 0 0,1 0 0,-1 0 0,0-1 0,0 1 0,0 0 0,0-1 0,-2 2 0,-3 1 0,-1 0 0,0 0 0,0 0 0,-13 2 0,-5-2 0,-46 0 0,46-4 0,0 2 0,-28 5 0,46-4 0,-1 0 0,1 0 0,0 1 0,-1 0 0,1 1 0,0 0 0,1 0 0,-8 6 0,-51 46 0,49-41 0,0 0 0,-27 18 0,28-24-120,0 1-191,-1-1 0,0 0-1,-26 10 1,20-13-6515</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15T18:18:13.293"/>
    </inkml:context>
    <inkml:brush xml:id="br0">
      <inkml:brushProperty name="width" value="0.05" units="cm"/>
      <inkml:brushProperty name="height" value="0.05" units="cm"/>
      <inkml:brushProperty name="color" value="#E71224"/>
    </inkml:brush>
  </inkml:definitions>
  <inkml:trace contextRef="#ctx0" brushRef="#br0">0 427 24575,'53'-13'0,"0"1"0,0 4 0,102-5 0,-131 12 0,37-3 0,718-27 0,-391 16 0,233 2 0,-401 15 0,-200-1 0,-1 1 0,38 9 0,-45-7 0,1-1 0,-1-1 0,0 0 0,1 0 0,0-1 0,-1-1 0,1 0 0,0-1 0,14-3 0,-27 4 0,1 0 0,-1 0 0,1 0 0,-1 0 0,1 0 0,-1 0 0,1 0 0,-1-1 0,1 1 0,-1 0 0,1 0 0,-1-1 0,1 1 0,-1 0 0,1-1 0,-1 1 0,0 0 0,1-1 0,-1 1 0,0 0 0,1-1 0,-1 1 0,0-1 0,1 1 0,-1-1 0,0 1 0,0-1 0,1 0 0,-11-11 0,-25-4 0,-20 2 0,34 10 0,1-2 0,0 0 0,0-1 0,-31-15 0,-38-30 0,5 3 0,-117-51 0,144 74 0,22 10 0,30 14 0,11 6 0,177 84 0,-110-57 0,-36-16 0,43 25 0,-44-21 0,1-2 0,50 17 0,35 15 0,-86-39 0,-31-9 0,-1 0 0,1 0 0,-1 0 0,1 1 0,-1 0 0,1 0 0,-1 0 0,6 4 0,-9-6 0,-1 1 0,0-1 0,1 0 0,-1 0 0,0 1 0,1-1 0,-1 0 0,0 1 0,0-1 0,1 0 0,-1 1 0,0-1 0,0 1 0,0-1 0,0 0 0,1 1 0,-1-1 0,0 1 0,0-1 0,0 0 0,0 1 0,0-1 0,0 1 0,0-1 0,0 1 0,0-1 0,0 0 0,-1 1 0,1-1 0,0 1 0,0-1 0,0 0 0,0 1 0,-1-1 0,1 1 0,0-1 0,-17 12 0,-26 3 0,2-6 0,-23 7 0,-82 30 0,98-27 0,24-11 0,0 1 0,1 1 0,0 1 0,1 1 0,0 1 0,-31 25 0,37-25-1365,3-3-5461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15T18:40:47.889"/>
    </inkml:context>
    <inkml:brush xml:id="br0">
      <inkml:brushProperty name="width" value="0.05" units="cm"/>
      <inkml:brushProperty name="height" value="0.05" units="cm"/>
      <inkml:brushProperty name="color" value="#E71224"/>
    </inkml:brush>
  </inkml:definitions>
  <inkml:trace contextRef="#ctx0" brushRef="#br0">270 0 24575,'0'872'0,"0"-864"0,0-1 0,-1 0 0,0 0 0,0 0 0,-3 11 0,3-16 0,1-1 0,0 0 0,-1 0 0,1 0 0,-1 0 0,1 0 0,-1 0 0,0 0 0,1 0 0,-1 0 0,0 0 0,0 0 0,0 0 0,0-1 0,0 1 0,0 0 0,0-1 0,0 1 0,0 0 0,0-1 0,0 1 0,0-1 0,0 0 0,0 1 0,-1-1 0,1 0 0,0 0 0,0 0 0,0 1 0,-1-1 0,1-1 0,0 1 0,0 0 0,0 0 0,-1 0 0,1-1 0,0 1 0,0 0 0,0-1 0,0 1 0,-2-2 0,-6-2 0,0-1 0,0-1 0,1 1 0,-1-1 0,1-1 0,1 0 0,-13-13 0,-42-61 0,45 56 0,8 13 0,0 0 0,1 0 0,1-1 0,-1-1 0,2 1 0,0-1 0,-4-15 0,10 29 0,0-1 0,0 1 0,0-1 0,0 1 0,0 0 0,0-1 0,1 1 0,-1-1 0,0 1 0,0 0 0,0-1 0,0 1 0,0 0 0,1-1 0,-1 1 0,0 0 0,0-1 0,1 1 0,-1 0 0,0 0 0,1-1 0,-1 1 0,0 0 0,0 0 0,1-1 0,-1 1 0,1 0 0,-1 0 0,0 0 0,1 0 0,-1 0 0,0-1 0,1 1 0,-1 0 0,1 0 0,-1 0 0,0 0 0,1 0 0,-1 0 0,1 0 0,-1 0 0,0 1 0,1-1 0,-1 0 0,0 0 0,1 0 0,-1 0 0,1 0 0,-1 1 0,0-1 0,0 0 0,1 0 0,0 1 0,22 9 0,-15-5 0,0 1 0,-1 0 0,1 0 0,-1 0 0,0 1 0,0 0 0,10 16 0,34 62 0,-30-48 0,35 79 0,-32-63 0,-23-50 0,0-1 0,0 0 0,0 1 0,0-1 0,1 0 0,-1 0 0,1 0 0,-1 0 0,1 0 0,0 0 0,0-1 0,0 1 0,0-1 0,0 1 0,4 1 0,-5-2 0,1-1 0,-1 0 0,1 0 0,-1 1 0,1-1 0,-1 0 0,0 0 0,1 0 0,-1-1 0,1 1 0,-1 0 0,1-1 0,-1 1 0,1 0 0,-1-1 0,0 0 0,1 1 0,-1-1 0,2-1 0,6-5 0,-1-1 0,0 0 0,-1 0 0,0 0 0,11-18 0,-2 5 0,133-147 0,-138 156 4,-1 2 0,2 0 0,-1 0 0,19-11 0,2-3-1389,-17 13-5441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15T18:36:01.407"/>
    </inkml:context>
    <inkml:brush xml:id="br0">
      <inkml:brushProperty name="width" value="0.05" units="cm"/>
      <inkml:brushProperty name="height" value="0.05" units="cm"/>
      <inkml:brushProperty name="color" value="#E71224"/>
    </inkml:brush>
  </inkml:definitions>
  <inkml:trace contextRef="#ctx0" brushRef="#br0">0 485 24575,'188'-12'0,"-40"0"0,404 8 0,-320 5 0,-182-3 0,0-3 0,73-16 0,-75 11 0,1 2 0,76-3 0,498 13 0,-620-2 0,-1 0 0,1 0 0,0 0 0,0 0 0,0 0 0,0-1 0,-1 1 0,1-1 0,0 0 0,4-2 0,-6 3 0,-1 0 0,0 0 0,0-1 0,0 1 0,0 0 0,1 0 0,-1-1 0,0 1 0,0 0 0,0-1 0,0 1 0,0 0 0,0-1 0,0 1 0,0 0 0,0-1 0,0 1 0,0 0 0,0-1 0,0 1 0,0 0 0,0-1 0,0 1 0,0 0 0,0-1 0,0 1 0,0 0 0,0-1 0,-1 1 0,1-1 0,-15-17 0,-234-192 0,236 199 0,0-1 0,1-1 0,-13-16 0,-25-27 0,46 52 0,-1 0 0,0 0 0,0 0 0,-1 0 0,1 1 0,-1 0 0,0 0 0,-11-3 0,16 5 0,0 1 0,-1 0 0,1-1 0,0 1 0,0 0 0,0-1 0,0 1 0,-1 0 0,1 0 0,0 0 0,0 0 0,0 0 0,0 1 0,-1-1 0,1 0 0,0 0 0,0 1 0,-2 0 0,3 0 0,-1-1 0,1 1 0,0-1 0,-1 1 0,1-1 0,0 1 0,-1 0 0,1-1 0,0 1 0,0-1 0,0 1 0,0 0 0,0-1 0,0 1 0,0 0 0,0-1 0,0 1 0,0 0 0,0-1 0,0 1 0,0-1 0,1 1 0,-1 0 0,0 0 0,3 5 0,0 1 0,0-1 0,1 1 0,6 7 0,6 8 0,1-1 0,1-1 0,1-1 0,0 0 0,2-2 0,0 0 0,29 18 0,-40-28 0,0 1 0,-1 0 0,0 0 0,14 19 0,-15-17 0,1 0 0,0-1 0,1 0 0,15 12 0,110 56 0,-134-77 0,1 0 0,-1 1 0,0-1 0,0 1 0,0 0 0,1-1 0,-1 1 0,0 0 0,0 0 0,0 0 0,0 0 0,0 0 0,0 0 0,-1 0 0,1 0 0,0 0 0,0 0 0,-1 0 0,2 2 0,-2-2 0,-1 0 0,1 0 0,0-1 0,0 1 0,-1 0 0,1-1 0,0 1 0,-1 0 0,1 0 0,0-1 0,-1 1 0,1-1 0,-1 1 0,1 0 0,-1-1 0,1 1 0,-1-1 0,0 1 0,1-1 0,-1 1 0,0-1 0,1 0 0,-2 1 0,-9 3 0,1 0 0,-1 0 0,-16 3 0,20-5 0,-38 9 0,1 2 0,-50 23 0,77-28 0,1 0 0,0 1 0,0 0 0,1 2 0,0 0 0,1 0 0,0 1 0,-18 21 0,4-2 0,-1-1 0,-44 35 0,19-18 0,48-41 27,1 1 0,-1-1 0,1 1-1,-6 11 1,-13 16-1526,13-22-5327</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15T18:46:35.543"/>
    </inkml:context>
    <inkml:brush xml:id="br0">
      <inkml:brushProperty name="width" value="0.05" units="cm"/>
      <inkml:brushProperty name="height" value="0.05" units="cm"/>
      <inkml:brushProperty name="color" value="#AB008B"/>
    </inkml:brush>
  </inkml:definitions>
  <inkml:trace contextRef="#ctx0" brushRef="#br0">1 0 24575,'0'0'-8191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15T18:46:41.707"/>
    </inkml:context>
    <inkml:brush xml:id="br0">
      <inkml:brushProperty name="width" value="0.05" units="cm"/>
      <inkml:brushProperty name="height" value="0.05" units="cm"/>
      <inkml:brushProperty name="color" value="#AB008B"/>
    </inkml:brush>
  </inkml:definitions>
  <inkml:trace contextRef="#ctx0" brushRef="#br0">1 13123 24575,'8'7'0,"0"-1"0,1-1 0,0 1 0,0-2 0,0 1 0,0-1 0,1-1 0,-1 0 0,12 2 0,-4-1 0,114 31 0,2-7 0,1-7 0,1-6 0,163-7 0,-204-14 0,99-23 0,91-34 0,-237 50 0,-1-2 0,-1-2 0,0-3 0,65-40 0,-68 36 0,1 2 0,1 2 0,0 2 0,73-17 0,207-65 0,-268 79 0,-13 4 0,1 2 0,0 2 0,66-9 0,28 9 0,0-8 0,216-64 0,-44 8 0,-143 41 0,-110 22 0,-1-2 0,0-4 0,0-2 0,68-40 0,98-79 0,-174 106 0,-2-2 0,63-65 0,-29 11 0,90-129 0,53-119 0,-89 158 0,-99 141 0,-2-3 0,-2-1 0,-1-1 0,29-60 0,109-258 0,-134 279 0,-3-3 0,25-104 0,-15 46 0,85-343 0,-113 431 0,90-437 0,-48 217 0,31-322 0,-62 372 0,11-166 0,-30 292 0,19-620 0,-13 407 0,-2 128 0,26-261 0,-12 208 0,12-96 0,10-180 0,-38 242 0,28-385 0,-18 480 0,7-56 0,-1 97 0,79-507 0,-72 456 0,4-33 0,-15 98 0,4 1 0,57-188 0,-26 117 0,33-104 0,-78 276 0,0 1 0,2 0 0,-1 0 0,2 1 0,0 1 0,1 0 0,1 1 0,24-23 0,15-8 0,67-49 0,-80 67 0,51-42 0,130-94 0,-203 156 0,-1 0 0,2 1 0,-1 2 0,1 0 0,0 1 0,0 1 0,29-4 0,139 3 0,-134 6 0,459 28 0,-189-21 0,-215-8 0,-105 1 0,3 1 0,0-2 0,0 1 0,-1-1 0,1 1 0,6-3 0,-12 2 0,1 1 0,0 0 0,0 0 0,-1-1 0,1 1 0,0 0 0,-1-1 0,1 1 0,0-1 0,-1 1 0,1-1 0,0 0 0,-1 1 0,1-1 0,-1 0 0,1 1 0,-1-1 0,0 0 0,1 0 0,-1 1 0,1-1 0,-1 0 0,0 0 0,0 0 0,1 0 0,-1 1 0,0-1 0,0 0 0,0 0 0,0 0 0,0 0 0,0 0 0,0 0 0,0 0 0,0 1 0,0-1 0,-1 0 0,1 0 0,0 0 0,0 0 0,-1 1 0,1-1 0,-1 0 0,1 0 0,0 0 0,-1 1 0,0-2 0,-20-34 0,-2 1 0,0 2 0,-2 0 0,-34-33 0,-18-25 0,43 45 0,19 25 0,0 1 0,-25-25 0,39 43 0,-1 1 0,1-1 0,-1 1 0,1 0 0,-1 0 0,0 0 0,1 0 0,-1 0 0,0 0 0,0 0 0,1 1 0,-1-1 0,0 1 0,-3-1 0,5 1 0,-1 0 0,1 0 0,0 0 0,0 0 0,0 0 0,-1 1 0,1-1 0,0 0 0,0 0 0,0 0 0,0 0 0,-1 0 0,1 1 0,0-1 0,0 0 0,0 0 0,0 0 0,0 1 0,0-1 0,0 0 0,-1 0 0,1 0 0,0 1 0,0-1 0,0 0 0,0 0 0,0 1 0,0-1 0,0 0 0,0 0 0,0 1 0,0-1 0,0 0 0,0 0 0,0 1 0,0-1 0,0 0 0,1 0 0,8 19 0,25 38 0,-26-42 0,0 0 0,1-1 0,0 0 0,1 0 0,1-2 0,0 1 0,0-2 0,23 19 0,-13-18 0,2 0 0,-1-2 0,1 0 0,1-2 0,-1-2 0,1 0 0,0-1 0,26 0 0,-33-2 0,0 0 0,28 10 0,-39-11 0,-1 0 0,0 0 0,0 1 0,0 0 0,-1 0 0,1 0 0,-1 1 0,1-1 0,-1 1 0,0 0 0,0 1 0,4 5 0,-7-8 0,0 0 0,0-1 0,0 1 0,0 0 0,0 0 0,0 0 0,-1 0 0,1 0 0,-1 0 0,1 0 0,-1 0 0,0 0 0,0 0 0,0 0 0,0 0 0,0 0 0,0 0 0,0 0 0,0 0 0,-1 0 0,0 2 0,0-1 0,-1 0 0,1 0 0,-1 0 0,0 0 0,0-1 0,1 1 0,-2-1 0,1 1 0,0-1 0,0 0 0,-5 3 0,-3 2 0,1-2 0,-1 0 0,0 0 0,0-1 0,0 0 0,-12 2 0,-22 6 0,1 3 0,-65 32 0,24-9 0,-32 15 0,101-44 0,-1 1 0,1 1 0,1 1 0,0 1 0,-15 17 0,-1-1 0,9-8-1365,4-2-5461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02T16:11:00.215"/>
    </inkml:context>
    <inkml:brush xml:id="br0">
      <inkml:brushProperty name="width" value="0.05" units="cm"/>
      <inkml:brushProperty name="height" value="0.05" units="cm"/>
      <inkml:brushProperty name="color" value="#E71224"/>
    </inkml:brush>
  </inkml:definitions>
  <inkml:trace contextRef="#ctx0" brushRef="#br0">0 0 24575,'65'31'0,"-29"-16"0,-1 2 0,-1 2 0,-1 1 0,54 42 0,32 47 0,64 53 0,-142-129 0,2-1 0,73 39 0,-65-46 0,-24-12 0,39 25 0,-44-23 0,1-1 0,1-1 0,0 0 0,30 10 0,101 36 0,-121-46 0,0 2 0,53 32 0,-61-33-682,33 12-1,-33-16-6143</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15T19:05:14.537"/>
    </inkml:context>
    <inkml:brush xml:id="br0">
      <inkml:brushProperty name="width" value="0.05" units="cm"/>
      <inkml:brushProperty name="height" value="0.05" units="cm"/>
      <inkml:brushProperty name="color" value="#AB008B"/>
    </inkml:brush>
  </inkml:definitions>
  <inkml:trace contextRef="#ctx0" brushRef="#br0">1 0 24575,'0'0'-8191</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15T19:05:14.537"/>
    </inkml:context>
    <inkml:brush xml:id="br0">
      <inkml:brushProperty name="width" value="0.05" units="cm"/>
      <inkml:brushProperty name="height" value="0.05" units="cm"/>
      <inkml:brushProperty name="color" value="#AB008B"/>
    </inkml:brush>
  </inkml:definitions>
  <inkml:trace contextRef="#ctx0" brushRef="#br0">1 0 24575,'0'0'-8191</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15T19:25:37.490"/>
    </inkml:context>
    <inkml:brush xml:id="br0">
      <inkml:brushProperty name="width" value="0.05" units="cm"/>
      <inkml:brushProperty name="height" value="0.05" units="cm"/>
      <inkml:brushProperty name="color" value="#00A0D7"/>
    </inkml:brush>
  </inkml:definitions>
  <inkml:trace contextRef="#ctx0" brushRef="#br0">6678 0 24575,'-1'2'0,"0"1"0,1-1 0,-1 0 0,0 0 0,0 0 0,0 0 0,0 0 0,-1-1 0,1 1 0,0 0 0,-1-1 0,0 1 0,1 0 0,-1-1 0,-2 2 0,-31 20 0,-7-4 0,0-3 0,-57 15 0,52-18 0,-84 37 0,23 4 0,-184 81 0,249-118 0,0 1 0,2 2 0,-41 26 0,-196 107 0,91-55 0,5-8 0,114-60 0,2 4 0,-66 45 0,-53 35 0,38-25 0,88-50 0,-238 142 0,118-86 0,43-20 0,-228 89 0,186-101 0,-369 77 0,95-82 0,199-29 0,110-5 0,1 6 0,-150 53 0,247-69 0,-213 73 0,195-62 0,2 2 0,-61 37 0,27-13 0,68-38 0,-1 1 0,2 1 0,0 1 0,-42 36 0,42-31 0,0-1 0,-2-1 0,-44 23 0,35-21 0,-45 33 0,-36 41 0,105-86 22,-1-1-1,1-1 0,-2 0 0,-17 6 1,-19 9-1494,34-13-5354</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15T19:25:46.539"/>
    </inkml:context>
    <inkml:brush xml:id="br0">
      <inkml:brushProperty name="width" value="0.05" units="cm"/>
      <inkml:brushProperty name="height" value="0.05" units="cm"/>
      <inkml:brushProperty name="color" value="#CC0066"/>
    </inkml:brush>
  </inkml:definitions>
  <inkml:trace contextRef="#ctx0" brushRef="#br0">9498 1579 24575,'-49'-27'0,"0"4"0,-79-16 0,-104 5 0,172 28 0,-944-29-1120,816 46 1191,-353 107 1,-209 55 852,628-150-871,-97 13-53,-116 24 0,5 51 0,193-54 0,0-12 0,-229 20 0,-490-21 0,614-53 0,-369-104 0,256-7 0,-238-64 0,326 135 0,109 24 0,-179-73 0,230 50 0,2-9 0,1-9 0,2-8 0,-189-194 0,215 185 0,1-7 0,-76-122 0,93 119 0,-102-210 0,143 270-170,-1 1-1,0 2 0,-1 2 1,-1 1-1,0 1 0,-1 3 1,-30-26-1,32 32-6655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02T16:39:24.626"/>
    </inkml:context>
    <inkml:brush xml:id="br0">
      <inkml:brushProperty name="width" value="0.05" units="cm"/>
      <inkml:brushProperty name="height" value="0.05" units="cm"/>
      <inkml:brushProperty name="color" value="#E71224"/>
    </inkml:brush>
  </inkml:definitions>
  <inkml:trace contextRef="#ctx0" brushRef="#br0">1 312 24575,'11'-4'0,"1"0"0,0 0 0,0 2 0,0-1 0,0 2 0,1 0 0,23 0 0,-1 0 0,153-12 0,253-8 0,483 22 0,-901 1 0,0 0 0,-1 1 0,0 2 0,0 0 0,25 10 0,-11-4 0,9-1 0,-29-7 0,-46-4 0,-40-9 0,2-2 0,-96-30 0,75 11 0,-13-3 0,84 29 0,1 0 0,-32-13 0,42 14 0,1 1 0,-1-1 0,0-1 0,1 1 0,0-1 0,0 0 0,1-1 0,-1 0 0,-4-6 0,-1-3 0,0 1 0,-1 0 0,-1 1 0,0 0 0,-27-19 0,97 68 0,26 18 0,112 54 0,36-21 0,-215-81 0,1 0 0,-1-2 0,1 0 0,0 0 0,0-2 0,0 0 0,0-1 0,28-2 0,-78 5 0,1 0 0,0 3 0,1 0 0,-33 13 0,-133 55 0,77-15 0,-15 5 0,-6-6-1365,118-48-5461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02T16:39:48.582"/>
    </inkml:context>
    <inkml:brush xml:id="br0">
      <inkml:brushProperty name="width" value="0.05" units="cm"/>
      <inkml:brushProperty name="height" value="0.05" units="cm"/>
      <inkml:brushProperty name="color" value="#E71224"/>
    </inkml:brush>
  </inkml:definitions>
  <inkml:trace contextRef="#ctx0" brushRef="#br0">1 295 24575,'11'-4'0,"1"0"0,0 1 0,0 1 0,0-1 0,0 2 0,1 0 0,23 0 0,-1 0 0,153-11 0,253-8 0,483 21 0,-901 1 0,0 0 0,-1 1 0,0 1 0,0 1 0,25 9 0,-11-3 0,9-2 0,-29-6 0,-46-4 0,-40-8 0,2-3 0,-96-27 0,75 9 0,-13-2 0,84 28 0,1-1 0,-32-13 0,42 15 0,1 0 0,-1-1 0,0 0 0,1-1 0,0 1 0,0-1 0,1 0 0,-1-1 0,-4-6 0,-1-2 0,0 1 0,-1 0 0,-1 0 0,0 1 0,-27-18 0,97 64 0,26 17 0,112 51 0,36-19 0,-215-78 0,1 1 0,-1-2 0,1 0 0,0-1 0,0-1 0,0 0 0,0-1 0,28-2 0,-78 4 0,1 2 0,0 1 0,1 1 0,-33 12 0,-133 52 0,77-15 0,-15 6 0,-6-6-1365,118-46-5461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02T18:41:21.517"/>
    </inkml:context>
    <inkml:brush xml:id="br0">
      <inkml:brushProperty name="width" value="0.05" units="cm"/>
      <inkml:brushProperty name="height" value="0.05" units="cm"/>
      <inkml:brushProperty name="color" value="#F6630D"/>
    </inkml:brush>
  </inkml:definitions>
  <inkml:trace contextRef="#ctx0" brushRef="#br0">2773 1 24575,'-1483'0'0,"1443"1"0,0 3 0,0 1 0,-64 16 0,76-12 0,1 1 0,1 2 0,-39 22 0,24-12 0,-63 42 0,73-43 0,0-1 0,-38 17 0,44-25 0,1 1 0,1 1 0,0 1 0,1 1 0,-34 32 0,-13 4 0,55-43 0,0 0 0,0 2 0,1 0 0,0 0 0,-21 26 0,-38 44 0,50-57 0,0-1 0,-29 22 0,-11 12 0,6-3-1365,42-39-5461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0:16:17.653"/>
    </inkml:context>
    <inkml:brush xml:id="br0">
      <inkml:brushProperty name="width" value="0.05" units="cm"/>
      <inkml:brushProperty name="height" value="0.05" units="cm"/>
      <inkml:brushProperty name="color" value="#CC0066"/>
      <inkml:brushProperty name="ignorePressure" value="1"/>
    </inkml:brush>
  </inkml:definitions>
  <inkml:trace contextRef="#ctx0" brushRef="#br0">0 1,'17'453,"-6"118,-12-428,1-124,0 0,2 0,0 0,1-1,0 1,2 0,0-1,1 0,1-1,1 1,1-1,0 0,1-1,0 0,2-1,-1 0,4 1,23 20,2-1,2-2,1-3,1 0,4-2,-44-26,22 12,0-1,1-1,21 6,38 17,-71-28</inkml:trace>
  <inkml:trace contextRef="#ctx0" brushRef="#br0" timeOffset="2468.12">81 1353,'4'91,"5"0,18 82,-10-70,20 113,-10-69,-5 2,-1 118,-23 85,3 141,1-448,2 0,1 0,3 0,2-1,2 0,1 0,3-2,1 0,2-1,2 0,2-2,1-1,16 18,-39-55,40 51,2-2,3-1,9 5,-42-44</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0:43:27.582"/>
    </inkml:context>
    <inkml:brush xml:id="br0">
      <inkml:brushProperty name="width" value="0.025" units="cm"/>
      <inkml:brushProperty name="height" value="0.025" units="cm"/>
      <inkml:brushProperty name="color" value="#333333"/>
      <inkml:brushProperty name="ignorePressure" value="1"/>
    </inkml:brush>
  </inkml:definitions>
  <inkml:trace contextRef="#ctx0" brushRef="#br0">2141 100,'-2'3,"0"-1,1 1,-1 0,0 0,1 0,0 0,0 0,-1 0,2 0,-2 2,-2 8,-13 28,-19 33,20-44,1 2,1 0,-6 24,16-32,0 1,2 0,0 0,2 0,1 1,1 9,1 32,-2 281,-2-345,1 1,0-1,1 1,-1-1,1 0,-1 1,1-1,0 0,0 1,0-1,1 0,-1 0,1 0,1 2,-1-3,0 0,1 0,-1 0,0 0,1-1,-1 1,1-1,0 0,0 0,-1 0,1 0,0 0,0 0,0-1,0 1,3-1,38 3,0-2,37-4,3 0,-75 3,-1-2,1 1,0-1,0-1,-1 1,1-1,-1-1,0 0,0 0,0 0,0-1,-1 0,0-1,2-1,41-26,-42 29,-1 0,1-1,-1 0,0 0,-1-1,1 1,-1-1,0-1,0 1,-1-1,0 0,0 0,-1-1,0 1,0-1,-1 0,0 0,0 0,-1-1,0 1,0-1,-1 1,0-1,0-5,-4-132,1 79,5-57,0 101,2-1,0 2,1-1,2 1,0 0,9-15,-12 23,-1 1,0-1,-1 0,0 0,-1 0,-1 0,0-4,-1-17,-1 0,-3-14,4 46,-1 0,0 0,0 0,0 0,0 0,-1 0,1 1,-1-1,0 0,0 1,0-1,0 1,0-1,0 1,-1 0,1 0,-1 0,1 0,-1 1,0-1,0 1,0 0,0-1,0 1,0 1,0-1,-1 0,-13-3,0 1,0 0,0 2,-9 0,20 0,-59-1,-1 2,-3 4,57-2,0 2,0-1,1 2,-1-1,1 1,0 1,1 0,-1 1,-6 5,-3 2,6-6,-3 3,1 0,-14 12,19-11,3 0</inkml:trace>
  <inkml:trace contextRef="#ctx0" brushRef="#br0" timeOffset="2348.82">2429 1010,'6'15,"-1"1,0 0,-1 0,-1 1,-1-1,0 2,2 5,44 448,-40-377,-7-82,4 44,-3 1,-3 31,0-70,-1 0,-1 1,-1-1,-1 0,0-1,-1 1,-1-1,0 0,-9 12,4-10,-1-2,-1 1,-1-2,0 0,-1-1,0 0,-2-1,1-1,-2-1,0 0,0-2,-1 0,-11 3,-37 13,0-4,-2-3,-36 5,-432 67,220-41,240-35,1 4,-70 26,129-37,1 1,1 1,0 1,0 0,1 0,0 2,1 0,-7 9,13-15,-34 38,2 2,3 1,1 2,-15 20,-83 117,5 12,34-31,72-123,13-26</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0:47:04.015"/>
    </inkml:context>
    <inkml:brush xml:id="br0">
      <inkml:brushProperty name="width" value="0.1" units="cm"/>
      <inkml:brushProperty name="height" value="0.1" units="cm"/>
      <inkml:brushProperty name="color" value="#33CCFF"/>
      <inkml:brushProperty name="ignorePressure" value="1"/>
    </inkml:brush>
  </inkml:definitions>
  <inkml:trace contextRef="#ctx0" brushRef="#br0">871 2,'-81'-1,"-30"1,-73 9,149-5,0 1,0 2,0 2,1 1,1 1,-1 2,-6 5,22-8,1 2,0 0,0 0,2 1,-1 2,2-1,0 1,1 1,0 1,1 0,1 0,-1 4,8-10,0-1,0 1,1 1,0-1,1 0,0 1,1-1,0 1,1 30,2 26,0-12,-1-42,-1 10,1 1,1-1,3 9,-3-24,0 0,1 0,0-1,1 1,0-1,0 1,0-1,2 0,-1-1,4 5,13 13,2-2,0 0,1-2,2 0,0-2,1-1,9 4,58 27,63 21,-19-9,-73-34,1-3,27 5,-10-3,-48-17,0-1,1-2,-1-2,1-1,0-1,0-3,36-4,-59 2,1 0,-1-1,0-1,0 0,-1 0,1-2,-1 0,0 0,-1-1,0-1,0 0,-1 0,0-2,-1 1,4-6,-6 5,0-1,-1 1,-1-1,0-1,0 1,-1-1,-1 0,0 0,-1-1,0 1,0-11,0-22,-1 0,-5-40,0 7,4 51,-2 0,-1 0,-2 0,0 1,-2 0,-1 0,-1 0,-1 1,-1 0,-9-14,4 12,2 2,-1 0,-1 2,-16-19,25 35,-1 1,0 0,-1 0,1 0,-1 1,0 1,-1-1,1 1,-1 1,0-1,0 2,-1-1,-1 1,-11-2,0 2,-1 0,0 1,1 2,-1 0,-10 2,-68-1,92-3,1 1,0-2,0 1,0-1,0 0,0-1,0 0,0-1,-31-13,27 13,0-2,0 0,0 0,1-1,0 0,-9-10,12 12,-6-6</inkml:trace>
  <inkml:trace contextRef="#ctx0" brushRef="#br0" timeOffset="1894.99">1223 1110,'6'14,"2"0,-1 0,2 0,0-1,0-1,1 1,1-2,1 2,42 37,3-2,62 39,137 72,-79-61,4-8,193 66,-113-67,258 52,-384-114,1-6,1-6,12-6,412-3,-434-8,313-11,18-21,-305 19,1043-121,-803 74,524-102,81-13,-1 49,-959 124,189-11,-178 15,1 1,-1 3,23 6,-53-7,-1 2,0 0,0 1,0 1,-1 1,0 0,0 1,-1 1,0 0,7 7,17 17,-3 2,0 1,1 6,-6-7,45 55,28 48,-38-50,-63-83,0 0,0 1,0-1,0 1,-1 0,0 0,-1 0,2 4,0 8</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09T02:45:14.823"/>
    </inkml:context>
    <inkml:brush xml:id="br0">
      <inkml:brushProperty name="width" value="0.05" units="cm"/>
      <inkml:brushProperty name="height" value="0.05" units="cm"/>
      <inkml:brushProperty name="color" value="#F6630D"/>
    </inkml:brush>
  </inkml:definitions>
  <inkml:trace contextRef="#ctx0" brushRef="#br0">1 77 24575,'139'-1'0,"155"3"0,-153 13 0,-71-6 0,96 13 0,-44-4 0,126 0 0,30-3 0,-156-6 0,140-6 0,-134-5 0,-108 4 0,1 0 0,34 8 0,-32-5 0,37 3 0,-41-7 0,28 2 0,1-2 0,51-6 0,-99 5 0,1 0 0,-1 0 0,0 0 0,1 0 0,-1 0 0,0 0 0,1 0 0,-1 0 0,0 0 0,1 0 0,-1 0 0,0 0 0,1 0 0,-1 0 0,0 0 0,0 0 0,1 0 0,-1 0 0,0-1 0,1 1 0,-1 0 0,0 0 0,0 0 0,1 0 0,-1-1 0,0 1 0,0 0 0,0 0 0,1-1 0,-1 1 0,0 0 0,0 0 0,0-1 0,0 1 0,0 0 0,1-1 0,-1 1 0,0-1 0,-12-8 0,-31-8 0,35 14 0,-100-34 0,64 23 0,-44-20 0,-23-10 0,-7-4 0,231 83 0,163 69 0,-257-98 0,-1 1 0,1-2 0,23 4 0,-27-7 0,0 1 0,-1 1 0,1 0 0,-1 1 0,26 12 0,-40-17 0,1 1 0,-1-1 0,1 0 0,-1 0 0,1 0 0,-1 0 0,1 0 0,-1 1 0,1-1 0,-1 0 0,1 1 0,-1-1 0,1 0 0,-1 1 0,0-1 0,1 0 0,-1 1 0,0-1 0,1 1 0,-1-1 0,0 0 0,0 1 0,1-1 0,-1 1 0,0-1 0,0 1 0,0-1 0,0 1 0,1-1 0,-1 1 0,0-1 0,0 1 0,0 0 0,0-1 0,0 1 0,0-1 0,-1 1 0,1-1 0,0 1 0,0-1 0,0 1 0,0-1 0,-1 1 0,1-1 0,0 1 0,0-1 0,-1 0 0,1 1 0,0-1 0,-1 1 0,1-1 0,0 0 0,-1 1 0,1-1 0,-1 0 0,1 1 0,0-1 0,-1 0 0,1 0 0,-1 1 0,1-1 0,-1 0 0,-33 12 0,-207 51 0,210-54 0,-47 5 0,65-12 0,8-1-76,0 0 0,0 1 0,1 0 0,-1 0 0,1 0 0,-1 0 0,1 1-1,0 0 1,-1 0 0,2 0 0,-8 7 0,7-6-376,-14 12-6374</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42BBCC-0B4C-45C5-9D33-39D24BAB3D68}" type="datetimeFigureOut">
              <a:rPr lang="en-US" smtClean="0"/>
              <a:t>7/31/2024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2B21B-4B5A-4D80-AD0A-3AD6F2DA161C}" type="slidenum">
              <a:rPr lang="en-US" smtClean="0"/>
              <a:t>‹#›</a:t>
            </a:fld>
            <a:endParaRPr lang="en-US"/>
          </a:p>
        </p:txBody>
      </p:sp>
    </p:spTree>
    <p:extLst>
      <p:ext uri="{BB962C8B-B14F-4D97-AF65-F5344CB8AC3E}">
        <p14:creationId xmlns:p14="http://schemas.microsoft.com/office/powerpoint/2010/main" val="25965748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02B21B-4B5A-4D80-AD0A-3AD6F2DA161C}" type="slidenum">
              <a:rPr lang="en-US" smtClean="0"/>
              <a:t>14</a:t>
            </a:fld>
            <a:endParaRPr lang="en-US"/>
          </a:p>
        </p:txBody>
      </p:sp>
    </p:spTree>
    <p:extLst>
      <p:ext uri="{BB962C8B-B14F-4D97-AF65-F5344CB8AC3E}">
        <p14:creationId xmlns:p14="http://schemas.microsoft.com/office/powerpoint/2010/main" val="1126137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DFCD7-3854-4CF1-B8C1-5776E71480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BB971F2-416B-4220-82DE-E144875A9A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962D3DC-8DE3-470F-B247-A8F1B37E34D9}"/>
              </a:ext>
            </a:extLst>
          </p:cNvPr>
          <p:cNvSpPr>
            <a:spLocks noGrp="1"/>
          </p:cNvSpPr>
          <p:nvPr>
            <p:ph type="dt" sz="half" idx="10"/>
          </p:nvPr>
        </p:nvSpPr>
        <p:spPr/>
        <p:txBody>
          <a:bodyPr/>
          <a:lstStyle/>
          <a:p>
            <a:fld id="{071BDF7F-456B-4EA1-BA6C-510C749F17FB}" type="datetimeFigureOut">
              <a:rPr lang="en-US" smtClean="0"/>
              <a:t>7/31/2024</a:t>
            </a:fld>
            <a:endParaRPr lang="en-US"/>
          </a:p>
        </p:txBody>
      </p:sp>
      <p:sp>
        <p:nvSpPr>
          <p:cNvPr id="5" name="Footer Placeholder 4">
            <a:extLst>
              <a:ext uri="{FF2B5EF4-FFF2-40B4-BE49-F238E27FC236}">
                <a16:creationId xmlns:a16="http://schemas.microsoft.com/office/drawing/2014/main" id="{C4B43A38-6D4C-4F17-9449-0B3FA5952D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0E5E95-E5C6-4D3C-A2C4-8D7F5CBD2A9C}"/>
              </a:ext>
            </a:extLst>
          </p:cNvPr>
          <p:cNvSpPr>
            <a:spLocks noGrp="1"/>
          </p:cNvSpPr>
          <p:nvPr>
            <p:ph type="sldNum" sz="quarter" idx="12"/>
          </p:nvPr>
        </p:nvSpPr>
        <p:spPr/>
        <p:txBody>
          <a:bodyPr/>
          <a:lstStyle/>
          <a:p>
            <a:fld id="{1E1AD18F-8CA0-4DC3-A8E6-B0B6CEBD61D0}" type="slidenum">
              <a:rPr lang="en-US" smtClean="0"/>
              <a:t>‹#›</a:t>
            </a:fld>
            <a:endParaRPr lang="en-US"/>
          </a:p>
        </p:txBody>
      </p:sp>
    </p:spTree>
    <p:extLst>
      <p:ext uri="{BB962C8B-B14F-4D97-AF65-F5344CB8AC3E}">
        <p14:creationId xmlns:p14="http://schemas.microsoft.com/office/powerpoint/2010/main" val="3290349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8DC01-BC60-4CAA-A52A-1EB1B42BBF6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E0C252D-7392-4447-A8D6-3BD7B778B89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88BE58-CF20-499E-ADCB-D450798A98A9}"/>
              </a:ext>
            </a:extLst>
          </p:cNvPr>
          <p:cNvSpPr>
            <a:spLocks noGrp="1"/>
          </p:cNvSpPr>
          <p:nvPr>
            <p:ph type="dt" sz="half" idx="10"/>
          </p:nvPr>
        </p:nvSpPr>
        <p:spPr/>
        <p:txBody>
          <a:bodyPr/>
          <a:lstStyle/>
          <a:p>
            <a:fld id="{071BDF7F-456B-4EA1-BA6C-510C749F17FB}" type="datetimeFigureOut">
              <a:rPr lang="en-US" smtClean="0"/>
              <a:t>7/31/2024</a:t>
            </a:fld>
            <a:endParaRPr lang="en-US"/>
          </a:p>
        </p:txBody>
      </p:sp>
      <p:sp>
        <p:nvSpPr>
          <p:cNvPr id="5" name="Footer Placeholder 4">
            <a:extLst>
              <a:ext uri="{FF2B5EF4-FFF2-40B4-BE49-F238E27FC236}">
                <a16:creationId xmlns:a16="http://schemas.microsoft.com/office/drawing/2014/main" id="{279A9F99-B7A7-463A-BA85-A18BE35D6F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67396C-A10F-4DFC-8B25-10F3684AD5DB}"/>
              </a:ext>
            </a:extLst>
          </p:cNvPr>
          <p:cNvSpPr>
            <a:spLocks noGrp="1"/>
          </p:cNvSpPr>
          <p:nvPr>
            <p:ph type="sldNum" sz="quarter" idx="12"/>
          </p:nvPr>
        </p:nvSpPr>
        <p:spPr/>
        <p:txBody>
          <a:bodyPr/>
          <a:lstStyle/>
          <a:p>
            <a:fld id="{1E1AD18F-8CA0-4DC3-A8E6-B0B6CEBD61D0}" type="slidenum">
              <a:rPr lang="en-US" smtClean="0"/>
              <a:t>‹#›</a:t>
            </a:fld>
            <a:endParaRPr lang="en-US"/>
          </a:p>
        </p:txBody>
      </p:sp>
    </p:spTree>
    <p:extLst>
      <p:ext uri="{BB962C8B-B14F-4D97-AF65-F5344CB8AC3E}">
        <p14:creationId xmlns:p14="http://schemas.microsoft.com/office/powerpoint/2010/main" val="2935506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ADACC1C-60FE-45D0-8602-33001EEE0B2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3C888D4-6CFA-4E6B-94DA-0BD30446024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9C0A77-560F-469D-A5BD-718327EF4E73}"/>
              </a:ext>
            </a:extLst>
          </p:cNvPr>
          <p:cNvSpPr>
            <a:spLocks noGrp="1"/>
          </p:cNvSpPr>
          <p:nvPr>
            <p:ph type="dt" sz="half" idx="10"/>
          </p:nvPr>
        </p:nvSpPr>
        <p:spPr/>
        <p:txBody>
          <a:bodyPr/>
          <a:lstStyle/>
          <a:p>
            <a:fld id="{071BDF7F-456B-4EA1-BA6C-510C749F17FB}" type="datetimeFigureOut">
              <a:rPr lang="en-US" smtClean="0"/>
              <a:t>7/31/2024</a:t>
            </a:fld>
            <a:endParaRPr lang="en-US"/>
          </a:p>
        </p:txBody>
      </p:sp>
      <p:sp>
        <p:nvSpPr>
          <p:cNvPr id="5" name="Footer Placeholder 4">
            <a:extLst>
              <a:ext uri="{FF2B5EF4-FFF2-40B4-BE49-F238E27FC236}">
                <a16:creationId xmlns:a16="http://schemas.microsoft.com/office/drawing/2014/main" id="{2B674E70-D309-4B29-B51D-AF820441A3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E45534-79E0-475E-A56C-266D1140465E}"/>
              </a:ext>
            </a:extLst>
          </p:cNvPr>
          <p:cNvSpPr>
            <a:spLocks noGrp="1"/>
          </p:cNvSpPr>
          <p:nvPr>
            <p:ph type="sldNum" sz="quarter" idx="12"/>
          </p:nvPr>
        </p:nvSpPr>
        <p:spPr/>
        <p:txBody>
          <a:bodyPr/>
          <a:lstStyle/>
          <a:p>
            <a:fld id="{1E1AD18F-8CA0-4DC3-A8E6-B0B6CEBD61D0}" type="slidenum">
              <a:rPr lang="en-US" smtClean="0"/>
              <a:t>‹#›</a:t>
            </a:fld>
            <a:endParaRPr lang="en-US"/>
          </a:p>
        </p:txBody>
      </p:sp>
    </p:spTree>
    <p:extLst>
      <p:ext uri="{BB962C8B-B14F-4D97-AF65-F5344CB8AC3E}">
        <p14:creationId xmlns:p14="http://schemas.microsoft.com/office/powerpoint/2010/main" val="4206675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475B95-9B5E-4A31-B6B9-A6CD692D651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2659444-6E67-433E-B2F7-9EFDC7C6FFC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C30C33-585F-428F-B6B9-0E06AA83B17D}"/>
              </a:ext>
            </a:extLst>
          </p:cNvPr>
          <p:cNvSpPr>
            <a:spLocks noGrp="1"/>
          </p:cNvSpPr>
          <p:nvPr>
            <p:ph type="dt" sz="half" idx="10"/>
          </p:nvPr>
        </p:nvSpPr>
        <p:spPr/>
        <p:txBody>
          <a:bodyPr/>
          <a:lstStyle/>
          <a:p>
            <a:fld id="{071BDF7F-456B-4EA1-BA6C-510C749F17FB}" type="datetimeFigureOut">
              <a:rPr lang="en-US" smtClean="0"/>
              <a:t>7/31/2024</a:t>
            </a:fld>
            <a:endParaRPr lang="en-US"/>
          </a:p>
        </p:txBody>
      </p:sp>
      <p:sp>
        <p:nvSpPr>
          <p:cNvPr id="5" name="Footer Placeholder 4">
            <a:extLst>
              <a:ext uri="{FF2B5EF4-FFF2-40B4-BE49-F238E27FC236}">
                <a16:creationId xmlns:a16="http://schemas.microsoft.com/office/drawing/2014/main" id="{30506E74-4039-406F-958C-2F40602EC6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2AB1A2-E4EE-49C7-9336-7FAADED162AA}"/>
              </a:ext>
            </a:extLst>
          </p:cNvPr>
          <p:cNvSpPr>
            <a:spLocks noGrp="1"/>
          </p:cNvSpPr>
          <p:nvPr>
            <p:ph type="sldNum" sz="quarter" idx="12"/>
          </p:nvPr>
        </p:nvSpPr>
        <p:spPr/>
        <p:txBody>
          <a:bodyPr/>
          <a:lstStyle/>
          <a:p>
            <a:fld id="{1E1AD18F-8CA0-4DC3-A8E6-B0B6CEBD61D0}" type="slidenum">
              <a:rPr lang="en-US" smtClean="0"/>
              <a:t>‹#›</a:t>
            </a:fld>
            <a:endParaRPr lang="en-US"/>
          </a:p>
        </p:txBody>
      </p:sp>
    </p:spTree>
    <p:extLst>
      <p:ext uri="{BB962C8B-B14F-4D97-AF65-F5344CB8AC3E}">
        <p14:creationId xmlns:p14="http://schemas.microsoft.com/office/powerpoint/2010/main" val="982879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52773-A5CB-4C12-AED0-D9B7F85CB12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9C9995-D49C-4DCD-A09E-EE4349F778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A749833-5823-47D1-8075-F0D15C3591EB}"/>
              </a:ext>
            </a:extLst>
          </p:cNvPr>
          <p:cNvSpPr>
            <a:spLocks noGrp="1"/>
          </p:cNvSpPr>
          <p:nvPr>
            <p:ph type="dt" sz="half" idx="10"/>
          </p:nvPr>
        </p:nvSpPr>
        <p:spPr/>
        <p:txBody>
          <a:bodyPr/>
          <a:lstStyle/>
          <a:p>
            <a:fld id="{071BDF7F-456B-4EA1-BA6C-510C749F17FB}" type="datetimeFigureOut">
              <a:rPr lang="en-US" smtClean="0"/>
              <a:t>7/31/2024</a:t>
            </a:fld>
            <a:endParaRPr lang="en-US"/>
          </a:p>
        </p:txBody>
      </p:sp>
      <p:sp>
        <p:nvSpPr>
          <p:cNvPr id="5" name="Footer Placeholder 4">
            <a:extLst>
              <a:ext uri="{FF2B5EF4-FFF2-40B4-BE49-F238E27FC236}">
                <a16:creationId xmlns:a16="http://schemas.microsoft.com/office/drawing/2014/main" id="{327C2C1C-3238-4F95-9254-1676068325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451C0B-AB68-4C1C-A040-7E32AA3873A4}"/>
              </a:ext>
            </a:extLst>
          </p:cNvPr>
          <p:cNvSpPr>
            <a:spLocks noGrp="1"/>
          </p:cNvSpPr>
          <p:nvPr>
            <p:ph type="sldNum" sz="quarter" idx="12"/>
          </p:nvPr>
        </p:nvSpPr>
        <p:spPr/>
        <p:txBody>
          <a:bodyPr/>
          <a:lstStyle/>
          <a:p>
            <a:fld id="{1E1AD18F-8CA0-4DC3-A8E6-B0B6CEBD61D0}" type="slidenum">
              <a:rPr lang="en-US" smtClean="0"/>
              <a:t>‹#›</a:t>
            </a:fld>
            <a:endParaRPr lang="en-US"/>
          </a:p>
        </p:txBody>
      </p:sp>
    </p:spTree>
    <p:extLst>
      <p:ext uri="{BB962C8B-B14F-4D97-AF65-F5344CB8AC3E}">
        <p14:creationId xmlns:p14="http://schemas.microsoft.com/office/powerpoint/2010/main" val="1227948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F6B3E-39D0-4C91-A07D-1D3AA0EBA79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652C0B5-BC4C-43B2-9D99-0B4489353AC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5C3EEE9-4A05-4B63-87CA-97AEA2A448F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6DA51D9-422D-4650-B51A-6DD35D1A1449}"/>
              </a:ext>
            </a:extLst>
          </p:cNvPr>
          <p:cNvSpPr>
            <a:spLocks noGrp="1"/>
          </p:cNvSpPr>
          <p:nvPr>
            <p:ph type="dt" sz="half" idx="10"/>
          </p:nvPr>
        </p:nvSpPr>
        <p:spPr/>
        <p:txBody>
          <a:bodyPr/>
          <a:lstStyle/>
          <a:p>
            <a:fld id="{071BDF7F-456B-4EA1-BA6C-510C749F17FB}" type="datetimeFigureOut">
              <a:rPr lang="en-US" smtClean="0"/>
              <a:t>7/31/2024</a:t>
            </a:fld>
            <a:endParaRPr lang="en-US"/>
          </a:p>
        </p:txBody>
      </p:sp>
      <p:sp>
        <p:nvSpPr>
          <p:cNvPr id="6" name="Footer Placeholder 5">
            <a:extLst>
              <a:ext uri="{FF2B5EF4-FFF2-40B4-BE49-F238E27FC236}">
                <a16:creationId xmlns:a16="http://schemas.microsoft.com/office/drawing/2014/main" id="{598452C3-282A-40AF-9767-7AA46707BB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31AFD47-723D-416F-9320-51E191970262}"/>
              </a:ext>
            </a:extLst>
          </p:cNvPr>
          <p:cNvSpPr>
            <a:spLocks noGrp="1"/>
          </p:cNvSpPr>
          <p:nvPr>
            <p:ph type="sldNum" sz="quarter" idx="12"/>
          </p:nvPr>
        </p:nvSpPr>
        <p:spPr/>
        <p:txBody>
          <a:bodyPr/>
          <a:lstStyle/>
          <a:p>
            <a:fld id="{1E1AD18F-8CA0-4DC3-A8E6-B0B6CEBD61D0}" type="slidenum">
              <a:rPr lang="en-US" smtClean="0"/>
              <a:t>‹#›</a:t>
            </a:fld>
            <a:endParaRPr lang="en-US"/>
          </a:p>
        </p:txBody>
      </p:sp>
    </p:spTree>
    <p:extLst>
      <p:ext uri="{BB962C8B-B14F-4D97-AF65-F5344CB8AC3E}">
        <p14:creationId xmlns:p14="http://schemas.microsoft.com/office/powerpoint/2010/main" val="237904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78C98-7CD9-4F31-A625-F03D64CFD94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F0FED02-FEFD-4520-A419-BA64396C6A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ED0D503-948B-4050-8550-794265449F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50F0A65-081B-43AC-8F14-9EE3424FC0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B59918F-BE09-404E-BE85-3DBDB027091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1C4E58B-CFC8-4A52-90C9-4525632626F0}"/>
              </a:ext>
            </a:extLst>
          </p:cNvPr>
          <p:cNvSpPr>
            <a:spLocks noGrp="1"/>
          </p:cNvSpPr>
          <p:nvPr>
            <p:ph type="dt" sz="half" idx="10"/>
          </p:nvPr>
        </p:nvSpPr>
        <p:spPr/>
        <p:txBody>
          <a:bodyPr/>
          <a:lstStyle/>
          <a:p>
            <a:fld id="{071BDF7F-456B-4EA1-BA6C-510C749F17FB}" type="datetimeFigureOut">
              <a:rPr lang="en-US" smtClean="0"/>
              <a:t>7/31/2024</a:t>
            </a:fld>
            <a:endParaRPr lang="en-US"/>
          </a:p>
        </p:txBody>
      </p:sp>
      <p:sp>
        <p:nvSpPr>
          <p:cNvPr id="8" name="Footer Placeholder 7">
            <a:extLst>
              <a:ext uri="{FF2B5EF4-FFF2-40B4-BE49-F238E27FC236}">
                <a16:creationId xmlns:a16="http://schemas.microsoft.com/office/drawing/2014/main" id="{8EC9348D-9EFD-489C-B7D7-561A1FA9C3F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16464F0-39B7-4FDA-8220-E98A2475FF7F}"/>
              </a:ext>
            </a:extLst>
          </p:cNvPr>
          <p:cNvSpPr>
            <a:spLocks noGrp="1"/>
          </p:cNvSpPr>
          <p:nvPr>
            <p:ph type="sldNum" sz="quarter" idx="12"/>
          </p:nvPr>
        </p:nvSpPr>
        <p:spPr/>
        <p:txBody>
          <a:bodyPr/>
          <a:lstStyle/>
          <a:p>
            <a:fld id="{1E1AD18F-8CA0-4DC3-A8E6-B0B6CEBD61D0}" type="slidenum">
              <a:rPr lang="en-US" smtClean="0"/>
              <a:t>‹#›</a:t>
            </a:fld>
            <a:endParaRPr lang="en-US"/>
          </a:p>
        </p:txBody>
      </p:sp>
    </p:spTree>
    <p:extLst>
      <p:ext uri="{BB962C8B-B14F-4D97-AF65-F5344CB8AC3E}">
        <p14:creationId xmlns:p14="http://schemas.microsoft.com/office/powerpoint/2010/main" val="207208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DF887B-96BD-473D-BD98-03392A407D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B487017-6E79-46D0-BFC2-9576751E7F44}"/>
              </a:ext>
            </a:extLst>
          </p:cNvPr>
          <p:cNvSpPr>
            <a:spLocks noGrp="1"/>
          </p:cNvSpPr>
          <p:nvPr>
            <p:ph type="dt" sz="half" idx="10"/>
          </p:nvPr>
        </p:nvSpPr>
        <p:spPr/>
        <p:txBody>
          <a:bodyPr/>
          <a:lstStyle/>
          <a:p>
            <a:fld id="{071BDF7F-456B-4EA1-BA6C-510C749F17FB}" type="datetimeFigureOut">
              <a:rPr lang="en-US" smtClean="0"/>
              <a:t>7/31/2024</a:t>
            </a:fld>
            <a:endParaRPr lang="en-US"/>
          </a:p>
        </p:txBody>
      </p:sp>
      <p:sp>
        <p:nvSpPr>
          <p:cNvPr id="4" name="Footer Placeholder 3">
            <a:extLst>
              <a:ext uri="{FF2B5EF4-FFF2-40B4-BE49-F238E27FC236}">
                <a16:creationId xmlns:a16="http://schemas.microsoft.com/office/drawing/2014/main" id="{B0AE331C-78FA-4B23-9C7F-015833FAF41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E747E9F-635E-413B-A2C6-CC04FC342482}"/>
              </a:ext>
            </a:extLst>
          </p:cNvPr>
          <p:cNvSpPr>
            <a:spLocks noGrp="1"/>
          </p:cNvSpPr>
          <p:nvPr>
            <p:ph type="sldNum" sz="quarter" idx="12"/>
          </p:nvPr>
        </p:nvSpPr>
        <p:spPr/>
        <p:txBody>
          <a:bodyPr/>
          <a:lstStyle/>
          <a:p>
            <a:fld id="{1E1AD18F-8CA0-4DC3-A8E6-B0B6CEBD61D0}" type="slidenum">
              <a:rPr lang="en-US" smtClean="0"/>
              <a:t>‹#›</a:t>
            </a:fld>
            <a:endParaRPr lang="en-US"/>
          </a:p>
        </p:txBody>
      </p:sp>
    </p:spTree>
    <p:extLst>
      <p:ext uri="{BB962C8B-B14F-4D97-AF65-F5344CB8AC3E}">
        <p14:creationId xmlns:p14="http://schemas.microsoft.com/office/powerpoint/2010/main" val="2088494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923829-FDFF-4DCF-AF65-BFCF8795FDA3}"/>
              </a:ext>
            </a:extLst>
          </p:cNvPr>
          <p:cNvSpPr>
            <a:spLocks noGrp="1"/>
          </p:cNvSpPr>
          <p:nvPr>
            <p:ph type="dt" sz="half" idx="10"/>
          </p:nvPr>
        </p:nvSpPr>
        <p:spPr/>
        <p:txBody>
          <a:bodyPr/>
          <a:lstStyle/>
          <a:p>
            <a:fld id="{071BDF7F-456B-4EA1-BA6C-510C749F17FB}" type="datetimeFigureOut">
              <a:rPr lang="en-US" smtClean="0"/>
              <a:t>7/31/2024</a:t>
            </a:fld>
            <a:endParaRPr lang="en-US"/>
          </a:p>
        </p:txBody>
      </p:sp>
      <p:sp>
        <p:nvSpPr>
          <p:cNvPr id="3" name="Footer Placeholder 2">
            <a:extLst>
              <a:ext uri="{FF2B5EF4-FFF2-40B4-BE49-F238E27FC236}">
                <a16:creationId xmlns:a16="http://schemas.microsoft.com/office/drawing/2014/main" id="{12FECC9C-0623-47E9-945B-1B3AC369EC4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8005BE4-0E56-4EF7-9BAE-2C59F26286A2}"/>
              </a:ext>
            </a:extLst>
          </p:cNvPr>
          <p:cNvSpPr>
            <a:spLocks noGrp="1"/>
          </p:cNvSpPr>
          <p:nvPr>
            <p:ph type="sldNum" sz="quarter" idx="12"/>
          </p:nvPr>
        </p:nvSpPr>
        <p:spPr/>
        <p:txBody>
          <a:bodyPr/>
          <a:lstStyle/>
          <a:p>
            <a:fld id="{1E1AD18F-8CA0-4DC3-A8E6-B0B6CEBD61D0}" type="slidenum">
              <a:rPr lang="en-US" smtClean="0"/>
              <a:t>‹#›</a:t>
            </a:fld>
            <a:endParaRPr lang="en-US"/>
          </a:p>
        </p:txBody>
      </p:sp>
    </p:spTree>
    <p:extLst>
      <p:ext uri="{BB962C8B-B14F-4D97-AF65-F5344CB8AC3E}">
        <p14:creationId xmlns:p14="http://schemas.microsoft.com/office/powerpoint/2010/main" val="1722948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8A92A-42E6-40CB-AA52-1456ACA687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66DE866-CED4-423E-944A-082EB9C0749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5FF32FB-0AE2-4CE4-828A-222A1013C2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0105C1D-FB2E-47B9-810F-6176FF2A969C}"/>
              </a:ext>
            </a:extLst>
          </p:cNvPr>
          <p:cNvSpPr>
            <a:spLocks noGrp="1"/>
          </p:cNvSpPr>
          <p:nvPr>
            <p:ph type="dt" sz="half" idx="10"/>
          </p:nvPr>
        </p:nvSpPr>
        <p:spPr/>
        <p:txBody>
          <a:bodyPr/>
          <a:lstStyle/>
          <a:p>
            <a:fld id="{071BDF7F-456B-4EA1-BA6C-510C749F17FB}" type="datetimeFigureOut">
              <a:rPr lang="en-US" smtClean="0"/>
              <a:t>7/31/2024</a:t>
            </a:fld>
            <a:endParaRPr lang="en-US"/>
          </a:p>
        </p:txBody>
      </p:sp>
      <p:sp>
        <p:nvSpPr>
          <p:cNvPr id="6" name="Footer Placeholder 5">
            <a:extLst>
              <a:ext uri="{FF2B5EF4-FFF2-40B4-BE49-F238E27FC236}">
                <a16:creationId xmlns:a16="http://schemas.microsoft.com/office/drawing/2014/main" id="{79F4CF8B-FA0B-4027-9B9F-DB40E4A8830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3C69399-511E-496C-AE7A-7C1D86931974}"/>
              </a:ext>
            </a:extLst>
          </p:cNvPr>
          <p:cNvSpPr>
            <a:spLocks noGrp="1"/>
          </p:cNvSpPr>
          <p:nvPr>
            <p:ph type="sldNum" sz="quarter" idx="12"/>
          </p:nvPr>
        </p:nvSpPr>
        <p:spPr/>
        <p:txBody>
          <a:bodyPr/>
          <a:lstStyle/>
          <a:p>
            <a:fld id="{1E1AD18F-8CA0-4DC3-A8E6-B0B6CEBD61D0}" type="slidenum">
              <a:rPr lang="en-US" smtClean="0"/>
              <a:t>‹#›</a:t>
            </a:fld>
            <a:endParaRPr lang="en-US"/>
          </a:p>
        </p:txBody>
      </p:sp>
    </p:spTree>
    <p:extLst>
      <p:ext uri="{BB962C8B-B14F-4D97-AF65-F5344CB8AC3E}">
        <p14:creationId xmlns:p14="http://schemas.microsoft.com/office/powerpoint/2010/main" val="1593528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A33CB-CB37-4261-9824-DD680C829B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0762FAB-9621-4642-B191-12539590A5B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4E64E95-F55F-49F7-8A3A-30FEEE29D2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B993E9-C663-4E48-A5A9-B50F154F9539}"/>
              </a:ext>
            </a:extLst>
          </p:cNvPr>
          <p:cNvSpPr>
            <a:spLocks noGrp="1"/>
          </p:cNvSpPr>
          <p:nvPr>
            <p:ph type="dt" sz="half" idx="10"/>
          </p:nvPr>
        </p:nvSpPr>
        <p:spPr/>
        <p:txBody>
          <a:bodyPr/>
          <a:lstStyle/>
          <a:p>
            <a:fld id="{071BDF7F-456B-4EA1-BA6C-510C749F17FB}" type="datetimeFigureOut">
              <a:rPr lang="en-US" smtClean="0"/>
              <a:t>7/31/2024</a:t>
            </a:fld>
            <a:endParaRPr lang="en-US"/>
          </a:p>
        </p:txBody>
      </p:sp>
      <p:sp>
        <p:nvSpPr>
          <p:cNvPr id="6" name="Footer Placeholder 5">
            <a:extLst>
              <a:ext uri="{FF2B5EF4-FFF2-40B4-BE49-F238E27FC236}">
                <a16:creationId xmlns:a16="http://schemas.microsoft.com/office/drawing/2014/main" id="{78C78332-ABF3-44A4-A895-328959BF2D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E249B6-CD9D-4F19-8FAB-E80567C515D8}"/>
              </a:ext>
            </a:extLst>
          </p:cNvPr>
          <p:cNvSpPr>
            <a:spLocks noGrp="1"/>
          </p:cNvSpPr>
          <p:nvPr>
            <p:ph type="sldNum" sz="quarter" idx="12"/>
          </p:nvPr>
        </p:nvSpPr>
        <p:spPr/>
        <p:txBody>
          <a:bodyPr/>
          <a:lstStyle/>
          <a:p>
            <a:fld id="{1E1AD18F-8CA0-4DC3-A8E6-B0B6CEBD61D0}" type="slidenum">
              <a:rPr lang="en-US" smtClean="0"/>
              <a:t>‹#›</a:t>
            </a:fld>
            <a:endParaRPr lang="en-US"/>
          </a:p>
        </p:txBody>
      </p:sp>
    </p:spTree>
    <p:extLst>
      <p:ext uri="{BB962C8B-B14F-4D97-AF65-F5344CB8AC3E}">
        <p14:creationId xmlns:p14="http://schemas.microsoft.com/office/powerpoint/2010/main" val="3805243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B40376-5474-4981-B913-C31C4F627A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B133E0E-26B4-48F9-8BD9-110E735CA7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534761-7FB9-4D9A-85BE-C6D54B451C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1BDF7F-456B-4EA1-BA6C-510C749F17FB}" type="datetimeFigureOut">
              <a:rPr lang="en-US" smtClean="0"/>
              <a:t>7/31/2024</a:t>
            </a:fld>
            <a:endParaRPr lang="en-US"/>
          </a:p>
        </p:txBody>
      </p:sp>
      <p:sp>
        <p:nvSpPr>
          <p:cNvPr id="5" name="Footer Placeholder 4">
            <a:extLst>
              <a:ext uri="{FF2B5EF4-FFF2-40B4-BE49-F238E27FC236}">
                <a16:creationId xmlns:a16="http://schemas.microsoft.com/office/drawing/2014/main" id="{2C64724F-A372-42E1-A52A-22FAE0DC22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4FE8193-C256-4E9E-B404-DB86E0CB1D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1AD18F-8CA0-4DC3-A8E6-B0B6CEBD61D0}" type="slidenum">
              <a:rPr lang="en-US" smtClean="0"/>
              <a:t>‹#›</a:t>
            </a:fld>
            <a:endParaRPr lang="en-US"/>
          </a:p>
        </p:txBody>
      </p:sp>
    </p:spTree>
    <p:extLst>
      <p:ext uri="{BB962C8B-B14F-4D97-AF65-F5344CB8AC3E}">
        <p14:creationId xmlns:p14="http://schemas.microsoft.com/office/powerpoint/2010/main" val="42788756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w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8" Type="http://schemas.openxmlformats.org/officeDocument/2006/relationships/customXml" Target="../ink/ink3.xml"/><Relationship Id="rId13" Type="http://schemas.openxmlformats.org/officeDocument/2006/relationships/oleObject" Target="../embeddings/oleObject25.bin"/><Relationship Id="rId3" Type="http://schemas.openxmlformats.org/officeDocument/2006/relationships/image" Target="../media/image30.png"/><Relationship Id="rId7" Type="http://schemas.openxmlformats.org/officeDocument/2006/relationships/image" Target="../media/image32.emf"/><Relationship Id="rId12" Type="http://schemas.openxmlformats.org/officeDocument/2006/relationships/image" Target="../media/image35.png"/><Relationship Id="rId2"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oleObject" Target="../embeddings/oleObject24.bin"/><Relationship Id="rId11" Type="http://schemas.openxmlformats.org/officeDocument/2006/relationships/customXml" Target="../ink/ink4.xml"/><Relationship Id="rId5" Type="http://schemas.openxmlformats.org/officeDocument/2006/relationships/image" Target="../media/image31.emf"/><Relationship Id="rId10" Type="http://schemas.openxmlformats.org/officeDocument/2006/relationships/image" Target="../media/image34.png"/><Relationship Id="rId4" Type="http://schemas.openxmlformats.org/officeDocument/2006/relationships/oleObject" Target="../embeddings/oleObject23.bin"/><Relationship Id="rId14" Type="http://schemas.openxmlformats.org/officeDocument/2006/relationships/image" Target="../media/image33.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image" Target="../media/image36.png"/><Relationship Id="rId1"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37.wmf"/></Relationships>
</file>

<file path=ppt/slides/_rels/slide12.xml.rels><?xml version="1.0" encoding="UTF-8" standalone="yes"?>
<Relationships xmlns="http://schemas.openxmlformats.org/package/2006/relationships"><Relationship Id="rId8" Type="http://schemas.openxmlformats.org/officeDocument/2006/relationships/customXml" Target="../ink/ink5.xml"/><Relationship Id="rId13" Type="http://schemas.openxmlformats.org/officeDocument/2006/relationships/image" Target="../media/image43.emf"/><Relationship Id="rId3" Type="http://schemas.openxmlformats.org/officeDocument/2006/relationships/image" Target="../media/image39.emf"/><Relationship Id="rId7" Type="http://schemas.openxmlformats.org/officeDocument/2006/relationships/image" Target="../media/image41.emf"/><Relationship Id="rId12" Type="http://schemas.openxmlformats.org/officeDocument/2006/relationships/oleObject" Target="../embeddings/oleObject30.bin"/><Relationship Id="rId2" Type="http://schemas.openxmlformats.org/officeDocument/2006/relationships/oleObject" Target="../embeddings/oleObject27.bin"/><Relationship Id="rId1" Type="http://schemas.openxmlformats.org/officeDocument/2006/relationships/slideLayout" Target="../slideLayouts/slideLayout1.xml"/><Relationship Id="rId6" Type="http://schemas.openxmlformats.org/officeDocument/2006/relationships/oleObject" Target="../embeddings/oleObject29.bin"/><Relationship Id="rId11" Type="http://schemas.openxmlformats.org/officeDocument/2006/relationships/image" Target="../media/image44.png"/><Relationship Id="rId5" Type="http://schemas.openxmlformats.org/officeDocument/2006/relationships/image" Target="../media/image40.emf"/><Relationship Id="rId4" Type="http://schemas.openxmlformats.org/officeDocument/2006/relationships/oleObject" Target="../embeddings/oleObject28.bin"/><Relationship Id="rId9" Type="http://schemas.openxmlformats.org/officeDocument/2006/relationships/image" Target="../media/image42.png"/></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4.bin"/><Relationship Id="rId3" Type="http://schemas.openxmlformats.org/officeDocument/2006/relationships/image" Target="../media/image44.wmf"/><Relationship Id="rId7" Type="http://schemas.openxmlformats.org/officeDocument/2006/relationships/image" Target="../media/image46.emf"/><Relationship Id="rId2" Type="http://schemas.openxmlformats.org/officeDocument/2006/relationships/oleObject" Target="../embeddings/oleObject31.bin"/><Relationship Id="rId1" Type="http://schemas.openxmlformats.org/officeDocument/2006/relationships/slideLayout" Target="../slideLayouts/slideLayout1.xml"/><Relationship Id="rId6" Type="http://schemas.openxmlformats.org/officeDocument/2006/relationships/oleObject" Target="../embeddings/oleObject33.bin"/><Relationship Id="rId11" Type="http://schemas.openxmlformats.org/officeDocument/2006/relationships/image" Target="../media/image48.wmf"/><Relationship Id="rId5" Type="http://schemas.openxmlformats.org/officeDocument/2006/relationships/image" Target="../media/image45.wmf"/><Relationship Id="rId10" Type="http://schemas.openxmlformats.org/officeDocument/2006/relationships/oleObject" Target="../embeddings/oleObject35.bin"/><Relationship Id="rId4" Type="http://schemas.openxmlformats.org/officeDocument/2006/relationships/oleObject" Target="../embeddings/oleObject32.bin"/><Relationship Id="rId9" Type="http://schemas.openxmlformats.org/officeDocument/2006/relationships/image" Target="../media/image47.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0.png"/><Relationship Id="rId4" Type="http://schemas.openxmlformats.org/officeDocument/2006/relationships/image" Target="../media/image49.emf"/></Relationships>
</file>

<file path=ppt/slides/_rels/slide15.xml.rels><?xml version="1.0" encoding="UTF-8" standalone="yes"?>
<Relationships xmlns="http://schemas.openxmlformats.org/package/2006/relationships"><Relationship Id="rId8" Type="http://schemas.openxmlformats.org/officeDocument/2006/relationships/customXml" Target="../ink/ink6.xml"/><Relationship Id="rId3" Type="http://schemas.openxmlformats.org/officeDocument/2006/relationships/image" Target="../media/image51.wmf"/><Relationship Id="rId7" Type="http://schemas.openxmlformats.org/officeDocument/2006/relationships/image" Target="../media/image53.wmf"/><Relationship Id="rId12" Type="http://schemas.openxmlformats.org/officeDocument/2006/relationships/image" Target="../media/image54.wmf"/><Relationship Id="rId2" Type="http://schemas.openxmlformats.org/officeDocument/2006/relationships/oleObject" Target="../embeddings/oleObject37.bin"/><Relationship Id="rId1" Type="http://schemas.openxmlformats.org/officeDocument/2006/relationships/slideLayout" Target="../slideLayouts/slideLayout1.xml"/><Relationship Id="rId6" Type="http://schemas.openxmlformats.org/officeDocument/2006/relationships/oleObject" Target="../embeddings/oleObject39.bin"/><Relationship Id="rId11" Type="http://schemas.openxmlformats.org/officeDocument/2006/relationships/oleObject" Target="../embeddings/oleObject40.bin"/><Relationship Id="rId5" Type="http://schemas.openxmlformats.org/officeDocument/2006/relationships/image" Target="../media/image52.wmf"/><Relationship Id="rId10" Type="http://schemas.openxmlformats.org/officeDocument/2006/relationships/image" Target="../media/image53.png"/><Relationship Id="rId4" Type="http://schemas.openxmlformats.org/officeDocument/2006/relationships/oleObject" Target="../embeddings/oleObject38.bin"/></Relationships>
</file>

<file path=ppt/slides/_rels/slide16.xml.rels><?xml version="1.0" encoding="UTF-8" standalone="yes"?>
<Relationships xmlns="http://schemas.openxmlformats.org/package/2006/relationships"><Relationship Id="rId8" Type="http://schemas.openxmlformats.org/officeDocument/2006/relationships/image" Target="../media/image56.wmf"/><Relationship Id="rId13" Type="http://schemas.openxmlformats.org/officeDocument/2006/relationships/oleObject" Target="../embeddings/oleObject44.bin"/><Relationship Id="rId3" Type="http://schemas.openxmlformats.org/officeDocument/2006/relationships/image" Target="../media/image55.wmf"/><Relationship Id="rId7" Type="http://schemas.openxmlformats.org/officeDocument/2006/relationships/oleObject" Target="../embeddings/oleObject42.bin"/><Relationship Id="rId12" Type="http://schemas.openxmlformats.org/officeDocument/2006/relationships/image" Target="NULL"/><Relationship Id="rId2" Type="http://schemas.openxmlformats.org/officeDocument/2006/relationships/oleObject" Target="../embeddings/oleObject41.bin"/><Relationship Id="rId16" Type="http://schemas.openxmlformats.org/officeDocument/2006/relationships/image" Target="../media/image59.emf"/><Relationship Id="rId1" Type="http://schemas.openxmlformats.org/officeDocument/2006/relationships/slideLayout" Target="../slideLayouts/slideLayout1.xml"/><Relationship Id="rId6" Type="http://schemas.openxmlformats.org/officeDocument/2006/relationships/image" Target="NULL"/><Relationship Id="rId11" Type="http://schemas.openxmlformats.org/officeDocument/2006/relationships/customXml" Target="../ink/ink8.xml"/><Relationship Id="rId15" Type="http://schemas.openxmlformats.org/officeDocument/2006/relationships/oleObject" Target="../embeddings/oleObject45.bin"/><Relationship Id="rId10" Type="http://schemas.openxmlformats.org/officeDocument/2006/relationships/image" Target="../media/image57.wmf"/><Relationship Id="rId4" Type="http://schemas.openxmlformats.org/officeDocument/2006/relationships/customXml" Target="../ink/ink7.xml"/><Relationship Id="rId9" Type="http://schemas.openxmlformats.org/officeDocument/2006/relationships/oleObject" Target="../embeddings/oleObject43.bin"/><Relationship Id="rId14" Type="http://schemas.openxmlformats.org/officeDocument/2006/relationships/image" Target="../media/image58.w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49.bin"/><Relationship Id="rId3" Type="http://schemas.openxmlformats.org/officeDocument/2006/relationships/image" Target="../media/image55.wmf"/><Relationship Id="rId7" Type="http://schemas.openxmlformats.org/officeDocument/2006/relationships/image" Target="../media/image61.wmf"/><Relationship Id="rId2" Type="http://schemas.openxmlformats.org/officeDocument/2006/relationships/oleObject" Target="../embeddings/oleObject46.bin"/><Relationship Id="rId1" Type="http://schemas.openxmlformats.org/officeDocument/2006/relationships/slideLayout" Target="../slideLayouts/slideLayout1.xml"/><Relationship Id="rId6" Type="http://schemas.openxmlformats.org/officeDocument/2006/relationships/oleObject" Target="../embeddings/oleObject48.bin"/><Relationship Id="rId11" Type="http://schemas.openxmlformats.org/officeDocument/2006/relationships/image" Target="../media/image63.wmf"/><Relationship Id="rId5" Type="http://schemas.openxmlformats.org/officeDocument/2006/relationships/image" Target="../media/image60.wmf"/><Relationship Id="rId10" Type="http://schemas.openxmlformats.org/officeDocument/2006/relationships/oleObject" Target="../embeddings/oleObject50.bin"/><Relationship Id="rId4" Type="http://schemas.openxmlformats.org/officeDocument/2006/relationships/oleObject" Target="../embeddings/oleObject47.bin"/><Relationship Id="rId9" Type="http://schemas.openxmlformats.org/officeDocument/2006/relationships/image" Target="../media/image62.wmf"/></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53.bin"/><Relationship Id="rId13" Type="http://schemas.openxmlformats.org/officeDocument/2006/relationships/oleObject" Target="../embeddings/oleObject54.bin"/><Relationship Id="rId18" Type="http://schemas.openxmlformats.org/officeDocument/2006/relationships/customXml" Target="../ink/ink11.xml"/><Relationship Id="rId3" Type="http://schemas.openxmlformats.org/officeDocument/2006/relationships/image" Target="../media/image61.wmf"/><Relationship Id="rId21" Type="http://schemas.openxmlformats.org/officeDocument/2006/relationships/image" Target="../media/image70.png"/><Relationship Id="rId7" Type="http://schemas.openxmlformats.org/officeDocument/2006/relationships/image" Target="../media/image65.emf"/><Relationship Id="rId12" Type="http://schemas.openxmlformats.org/officeDocument/2006/relationships/image" Target="../media/image69.png"/><Relationship Id="rId17" Type="http://schemas.openxmlformats.org/officeDocument/2006/relationships/image" Target="../media/image68.emf"/><Relationship Id="rId2" Type="http://schemas.openxmlformats.org/officeDocument/2006/relationships/oleObject" Target="../embeddings/oleObject48.bin"/><Relationship Id="rId16" Type="http://schemas.openxmlformats.org/officeDocument/2006/relationships/oleObject" Target="../embeddings/oleObject55.bin"/><Relationship Id="rId20" Type="http://schemas.openxmlformats.org/officeDocument/2006/relationships/image" Target="../media/image69.wmf"/><Relationship Id="rId1" Type="http://schemas.openxmlformats.org/officeDocument/2006/relationships/slideLayout" Target="../slideLayouts/slideLayout1.xml"/><Relationship Id="rId6" Type="http://schemas.openxmlformats.org/officeDocument/2006/relationships/oleObject" Target="../embeddings/oleObject52.bin"/><Relationship Id="rId5" Type="http://schemas.openxmlformats.org/officeDocument/2006/relationships/image" Target="../media/image64.wmf"/><Relationship Id="rId15" Type="http://schemas.openxmlformats.org/officeDocument/2006/relationships/customXml" Target="../ink/ink10.xml"/><Relationship Id="rId10" Type="http://schemas.openxmlformats.org/officeDocument/2006/relationships/customXml" Target="../ink/ink9.xml"/><Relationship Id="rId19" Type="http://schemas.openxmlformats.org/officeDocument/2006/relationships/oleObject" Target="../embeddings/oleObject56.bin"/><Relationship Id="rId4" Type="http://schemas.openxmlformats.org/officeDocument/2006/relationships/oleObject" Target="../embeddings/oleObject51.bin"/><Relationship Id="rId9" Type="http://schemas.openxmlformats.org/officeDocument/2006/relationships/image" Target="../media/image66.wmf"/><Relationship Id="rId14" Type="http://schemas.openxmlformats.org/officeDocument/2006/relationships/image" Target="../media/image67.w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58.bin"/><Relationship Id="rId13" Type="http://schemas.openxmlformats.org/officeDocument/2006/relationships/oleObject" Target="../embeddings/oleObject60.bin"/><Relationship Id="rId3" Type="http://schemas.openxmlformats.org/officeDocument/2006/relationships/customXml" Target="../ink/ink12.xml"/><Relationship Id="rId7" Type="http://schemas.openxmlformats.org/officeDocument/2006/relationships/image" Target="../media/image72.emf"/><Relationship Id="rId12" Type="http://schemas.openxmlformats.org/officeDocument/2006/relationships/image" Target="../media/image75.png"/><Relationship Id="rId2" Type="http://schemas.openxmlformats.org/officeDocument/2006/relationships/image" Target="../media/image71.png"/><Relationship Id="rId1" Type="http://schemas.openxmlformats.org/officeDocument/2006/relationships/slideLayout" Target="../slideLayouts/slideLayout1.xml"/><Relationship Id="rId6" Type="http://schemas.openxmlformats.org/officeDocument/2006/relationships/oleObject" Target="../embeddings/oleObject57.bin"/><Relationship Id="rId11" Type="http://schemas.openxmlformats.org/officeDocument/2006/relationships/image" Target="../media/image74.emf"/><Relationship Id="rId5" Type="http://schemas.openxmlformats.org/officeDocument/2006/relationships/image" Target="../media/image76.png"/><Relationship Id="rId10" Type="http://schemas.openxmlformats.org/officeDocument/2006/relationships/oleObject" Target="../embeddings/oleObject59.bin"/><Relationship Id="rId9" Type="http://schemas.openxmlformats.org/officeDocument/2006/relationships/image" Target="../media/image73.emf"/><Relationship Id="rId14" Type="http://schemas.openxmlformats.org/officeDocument/2006/relationships/image" Target="../media/image76.emf"/></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75.png"/><Relationship Id="rId13" Type="http://schemas.openxmlformats.org/officeDocument/2006/relationships/image" Target="../media/image78.png"/><Relationship Id="rId3" Type="http://schemas.openxmlformats.org/officeDocument/2006/relationships/image" Target="../media/image77.wmf"/><Relationship Id="rId7" Type="http://schemas.openxmlformats.org/officeDocument/2006/relationships/image" Target="../media/image79.emf"/><Relationship Id="rId2" Type="http://schemas.openxmlformats.org/officeDocument/2006/relationships/oleObject" Target="../embeddings/oleObject61.bin"/><Relationship Id="rId1" Type="http://schemas.openxmlformats.org/officeDocument/2006/relationships/slideLayout" Target="../slideLayouts/slideLayout1.xml"/><Relationship Id="rId6" Type="http://schemas.openxmlformats.org/officeDocument/2006/relationships/oleObject" Target="../embeddings/oleObject63.bin"/><Relationship Id="rId11" Type="http://schemas.openxmlformats.org/officeDocument/2006/relationships/customXml" Target="../ink/ink13.xml"/><Relationship Id="rId5" Type="http://schemas.openxmlformats.org/officeDocument/2006/relationships/image" Target="../media/image78.emf"/><Relationship Id="rId10" Type="http://schemas.openxmlformats.org/officeDocument/2006/relationships/image" Target="../media/image80.emf"/><Relationship Id="rId4" Type="http://schemas.openxmlformats.org/officeDocument/2006/relationships/oleObject" Target="../embeddings/oleObject62.bin"/><Relationship Id="rId9" Type="http://schemas.openxmlformats.org/officeDocument/2006/relationships/oleObject" Target="../embeddings/oleObject64.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68.bin"/><Relationship Id="rId3" Type="http://schemas.openxmlformats.org/officeDocument/2006/relationships/image" Target="../media/image81.wmf"/><Relationship Id="rId7" Type="http://schemas.openxmlformats.org/officeDocument/2006/relationships/image" Target="../media/image83.emf"/><Relationship Id="rId2" Type="http://schemas.openxmlformats.org/officeDocument/2006/relationships/oleObject" Target="../embeddings/oleObject65.bin"/><Relationship Id="rId1" Type="http://schemas.openxmlformats.org/officeDocument/2006/relationships/slideLayout" Target="../slideLayouts/slideLayout1.xml"/><Relationship Id="rId6" Type="http://schemas.openxmlformats.org/officeDocument/2006/relationships/oleObject" Target="../embeddings/oleObject67.bin"/><Relationship Id="rId5" Type="http://schemas.openxmlformats.org/officeDocument/2006/relationships/image" Target="../media/image82.wmf"/><Relationship Id="rId4" Type="http://schemas.openxmlformats.org/officeDocument/2006/relationships/oleObject" Target="../embeddings/oleObject66.bin"/><Relationship Id="rId9" Type="http://schemas.openxmlformats.org/officeDocument/2006/relationships/image" Target="../media/image84.emf"/></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72.bin"/><Relationship Id="rId13" Type="http://schemas.openxmlformats.org/officeDocument/2006/relationships/oleObject" Target="../embeddings/oleObject73.bin"/><Relationship Id="rId3" Type="http://schemas.openxmlformats.org/officeDocument/2006/relationships/image" Target="../media/image82.wmf"/><Relationship Id="rId7" Type="http://schemas.openxmlformats.org/officeDocument/2006/relationships/image" Target="../media/image85.emf"/><Relationship Id="rId12" Type="http://schemas.openxmlformats.org/officeDocument/2006/relationships/image" Target="../media/image86.png"/><Relationship Id="rId2" Type="http://schemas.openxmlformats.org/officeDocument/2006/relationships/oleObject" Target="../embeddings/oleObject69.bin"/><Relationship Id="rId1" Type="http://schemas.openxmlformats.org/officeDocument/2006/relationships/slideLayout" Target="../slideLayouts/slideLayout1.xml"/><Relationship Id="rId6" Type="http://schemas.openxmlformats.org/officeDocument/2006/relationships/oleObject" Target="../embeddings/oleObject71.bin"/><Relationship Id="rId5" Type="http://schemas.openxmlformats.org/officeDocument/2006/relationships/image" Target="../media/image84.emf"/><Relationship Id="rId10" Type="http://schemas.openxmlformats.org/officeDocument/2006/relationships/customXml" Target="../ink/ink14.xml"/><Relationship Id="rId4" Type="http://schemas.openxmlformats.org/officeDocument/2006/relationships/oleObject" Target="../embeddings/oleObject70.bin"/><Relationship Id="rId9" Type="http://schemas.openxmlformats.org/officeDocument/2006/relationships/image" Target="../media/image86.emf"/><Relationship Id="rId14" Type="http://schemas.openxmlformats.org/officeDocument/2006/relationships/image" Target="../media/image87.emf"/></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77.bin"/><Relationship Id="rId13" Type="http://schemas.openxmlformats.org/officeDocument/2006/relationships/oleObject" Target="../embeddings/oleObject78.bin"/><Relationship Id="rId3" Type="http://schemas.openxmlformats.org/officeDocument/2006/relationships/image" Target="../media/image88.emf"/><Relationship Id="rId7" Type="http://schemas.openxmlformats.org/officeDocument/2006/relationships/image" Target="../media/image90.wmf"/><Relationship Id="rId12" Type="http://schemas.openxmlformats.org/officeDocument/2006/relationships/image" Target="../media/image92.png"/><Relationship Id="rId2" Type="http://schemas.openxmlformats.org/officeDocument/2006/relationships/oleObject" Target="../embeddings/oleObject74.bin"/><Relationship Id="rId16" Type="http://schemas.openxmlformats.org/officeDocument/2006/relationships/image" Target="../media/image93.png"/><Relationship Id="rId1" Type="http://schemas.openxmlformats.org/officeDocument/2006/relationships/slideLayout" Target="../slideLayouts/slideLayout1.xml"/><Relationship Id="rId6" Type="http://schemas.openxmlformats.org/officeDocument/2006/relationships/oleObject" Target="../embeddings/oleObject76.bin"/><Relationship Id="rId5" Type="http://schemas.openxmlformats.org/officeDocument/2006/relationships/image" Target="../media/image89.wmf"/><Relationship Id="rId15" Type="http://schemas.openxmlformats.org/officeDocument/2006/relationships/customXml" Target="../ink/ink16.xml"/><Relationship Id="rId10" Type="http://schemas.openxmlformats.org/officeDocument/2006/relationships/customXml" Target="../ink/ink15.xml"/><Relationship Id="rId4" Type="http://schemas.openxmlformats.org/officeDocument/2006/relationships/oleObject" Target="../embeddings/oleObject75.bin"/><Relationship Id="rId9" Type="http://schemas.openxmlformats.org/officeDocument/2006/relationships/image" Target="../media/image91.emf"/><Relationship Id="rId14" Type="http://schemas.openxmlformats.org/officeDocument/2006/relationships/image" Target="../media/image92.wmf"/></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82.bin"/><Relationship Id="rId3" Type="http://schemas.openxmlformats.org/officeDocument/2006/relationships/image" Target="../media/image93.wmf"/><Relationship Id="rId7" Type="http://schemas.openxmlformats.org/officeDocument/2006/relationships/image" Target="../media/image95.emf"/><Relationship Id="rId12" Type="http://schemas.openxmlformats.org/officeDocument/2006/relationships/image" Target="../media/image98.png"/><Relationship Id="rId2" Type="http://schemas.openxmlformats.org/officeDocument/2006/relationships/oleObject" Target="../embeddings/oleObject79.bin"/><Relationship Id="rId1" Type="http://schemas.openxmlformats.org/officeDocument/2006/relationships/slideLayout" Target="../slideLayouts/slideLayout1.xml"/><Relationship Id="rId6" Type="http://schemas.openxmlformats.org/officeDocument/2006/relationships/oleObject" Target="../embeddings/oleObject81.bin"/><Relationship Id="rId5" Type="http://schemas.openxmlformats.org/officeDocument/2006/relationships/image" Target="../media/image94.emf"/><Relationship Id="rId10" Type="http://schemas.openxmlformats.org/officeDocument/2006/relationships/customXml" Target="../ink/ink17.xml"/><Relationship Id="rId4" Type="http://schemas.openxmlformats.org/officeDocument/2006/relationships/oleObject" Target="../embeddings/oleObject80.bin"/><Relationship Id="rId9" Type="http://schemas.openxmlformats.org/officeDocument/2006/relationships/image" Target="../media/image96.emf"/></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86.bin"/><Relationship Id="rId13" Type="http://schemas.openxmlformats.org/officeDocument/2006/relationships/image" Target="../media/image102.emf"/><Relationship Id="rId18" Type="http://schemas.openxmlformats.org/officeDocument/2006/relationships/image" Target="../media/image108.png"/><Relationship Id="rId3" Type="http://schemas.openxmlformats.org/officeDocument/2006/relationships/image" Target="../media/image97.emf"/><Relationship Id="rId21" Type="http://schemas.openxmlformats.org/officeDocument/2006/relationships/oleObject" Target="../embeddings/oleObject90.bin"/><Relationship Id="rId7" Type="http://schemas.openxmlformats.org/officeDocument/2006/relationships/image" Target="../media/image99.emf"/><Relationship Id="rId12" Type="http://schemas.openxmlformats.org/officeDocument/2006/relationships/oleObject" Target="../embeddings/oleObject88.bin"/><Relationship Id="rId17" Type="http://schemas.openxmlformats.org/officeDocument/2006/relationships/customXml" Target="../ink/ink19.xml"/><Relationship Id="rId2" Type="http://schemas.openxmlformats.org/officeDocument/2006/relationships/oleObject" Target="../embeddings/oleObject83.bin"/><Relationship Id="rId16" Type="http://schemas.openxmlformats.org/officeDocument/2006/relationships/image" Target="../media/image107.png"/><Relationship Id="rId20" Type="http://schemas.openxmlformats.org/officeDocument/2006/relationships/image" Target="../media/image103.emf"/><Relationship Id="rId1" Type="http://schemas.openxmlformats.org/officeDocument/2006/relationships/slideLayout" Target="../slideLayouts/slideLayout1.xml"/><Relationship Id="rId6" Type="http://schemas.openxmlformats.org/officeDocument/2006/relationships/oleObject" Target="../embeddings/oleObject85.bin"/><Relationship Id="rId11" Type="http://schemas.openxmlformats.org/officeDocument/2006/relationships/image" Target="../media/image101.wmf"/><Relationship Id="rId5" Type="http://schemas.openxmlformats.org/officeDocument/2006/relationships/image" Target="../media/image98.emf"/><Relationship Id="rId10" Type="http://schemas.openxmlformats.org/officeDocument/2006/relationships/oleObject" Target="../embeddings/oleObject87.bin"/><Relationship Id="rId19" Type="http://schemas.openxmlformats.org/officeDocument/2006/relationships/oleObject" Target="../embeddings/oleObject89.bin"/><Relationship Id="rId4" Type="http://schemas.openxmlformats.org/officeDocument/2006/relationships/oleObject" Target="../embeddings/oleObject84.bin"/><Relationship Id="rId9" Type="http://schemas.openxmlformats.org/officeDocument/2006/relationships/image" Target="../media/image100.emf"/><Relationship Id="rId14" Type="http://schemas.openxmlformats.org/officeDocument/2006/relationships/customXml" Target="../ink/ink18.xml"/><Relationship Id="rId22" Type="http://schemas.openxmlformats.org/officeDocument/2006/relationships/image" Target="../media/image104.emf"/></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94.bin"/><Relationship Id="rId3" Type="http://schemas.openxmlformats.org/officeDocument/2006/relationships/image" Target="../media/image105.emf"/><Relationship Id="rId7" Type="http://schemas.openxmlformats.org/officeDocument/2006/relationships/image" Target="../media/image107.emf"/><Relationship Id="rId2" Type="http://schemas.openxmlformats.org/officeDocument/2006/relationships/oleObject" Target="../embeddings/oleObject91.bin"/><Relationship Id="rId1" Type="http://schemas.openxmlformats.org/officeDocument/2006/relationships/slideLayout" Target="../slideLayouts/slideLayout1.xml"/><Relationship Id="rId6" Type="http://schemas.openxmlformats.org/officeDocument/2006/relationships/oleObject" Target="../embeddings/oleObject93.bin"/><Relationship Id="rId5" Type="http://schemas.openxmlformats.org/officeDocument/2006/relationships/image" Target="../media/image106.emf"/><Relationship Id="rId4" Type="http://schemas.openxmlformats.org/officeDocument/2006/relationships/oleObject" Target="../embeddings/oleObject92.bin"/><Relationship Id="rId9" Type="http://schemas.openxmlformats.org/officeDocument/2006/relationships/image" Target="../media/image108.emf"/></Relationships>
</file>

<file path=ppt/slides/_rels/slide27.xml.rels><?xml version="1.0" encoding="UTF-8" standalone="yes"?>
<Relationships xmlns="http://schemas.openxmlformats.org/package/2006/relationships"><Relationship Id="rId8" Type="http://schemas.openxmlformats.org/officeDocument/2006/relationships/customXml" Target="../ink/ink20.xml"/><Relationship Id="rId13" Type="http://schemas.openxmlformats.org/officeDocument/2006/relationships/oleObject" Target="../embeddings/oleObject99.bin"/><Relationship Id="rId3" Type="http://schemas.openxmlformats.org/officeDocument/2006/relationships/image" Target="../media/image109.emf"/><Relationship Id="rId7" Type="http://schemas.openxmlformats.org/officeDocument/2006/relationships/image" Target="../media/image100.emf"/><Relationship Id="rId12" Type="http://schemas.openxmlformats.org/officeDocument/2006/relationships/image" Target="../media/image110.wmf"/><Relationship Id="rId17" Type="http://schemas.openxmlformats.org/officeDocument/2006/relationships/image" Target="../media/image113.png"/><Relationship Id="rId2" Type="http://schemas.openxmlformats.org/officeDocument/2006/relationships/oleObject" Target="../embeddings/oleObject95.bin"/><Relationship Id="rId16" Type="http://schemas.openxmlformats.org/officeDocument/2006/relationships/image" Target="../media/image112.emf"/><Relationship Id="rId1" Type="http://schemas.openxmlformats.org/officeDocument/2006/relationships/slideLayout" Target="../slideLayouts/slideLayout1.xml"/><Relationship Id="rId6" Type="http://schemas.openxmlformats.org/officeDocument/2006/relationships/oleObject" Target="../embeddings/oleObject97.bin"/><Relationship Id="rId11" Type="http://schemas.openxmlformats.org/officeDocument/2006/relationships/oleObject" Target="../embeddings/oleObject98.bin"/><Relationship Id="rId5" Type="http://schemas.openxmlformats.org/officeDocument/2006/relationships/image" Target="../media/image99.emf"/><Relationship Id="rId15" Type="http://schemas.openxmlformats.org/officeDocument/2006/relationships/oleObject" Target="../embeddings/oleObject100.bin"/><Relationship Id="rId10" Type="http://schemas.openxmlformats.org/officeDocument/2006/relationships/image" Target="../media/image107.png"/><Relationship Id="rId4" Type="http://schemas.openxmlformats.org/officeDocument/2006/relationships/oleObject" Target="../embeddings/oleObject96.bin"/><Relationship Id="rId14" Type="http://schemas.openxmlformats.org/officeDocument/2006/relationships/image" Target="../media/image111.emf"/></Relationships>
</file>

<file path=ppt/slides/_rels/slide28.xml.rels><?xml version="1.0" encoding="UTF-8" standalone="yes"?>
<Relationships xmlns="http://schemas.openxmlformats.org/package/2006/relationships"><Relationship Id="rId8" Type="http://schemas.openxmlformats.org/officeDocument/2006/relationships/customXml" Target="../ink/ink21.xml"/><Relationship Id="rId13" Type="http://schemas.openxmlformats.org/officeDocument/2006/relationships/oleObject" Target="../embeddings/oleObject105.bin"/><Relationship Id="rId3" Type="http://schemas.openxmlformats.org/officeDocument/2006/relationships/image" Target="../media/image114.wmf"/><Relationship Id="rId7" Type="http://schemas.openxmlformats.org/officeDocument/2006/relationships/image" Target="../media/image116.wmf"/><Relationship Id="rId12" Type="http://schemas.openxmlformats.org/officeDocument/2006/relationships/image" Target="../media/image117.wmf"/><Relationship Id="rId2" Type="http://schemas.openxmlformats.org/officeDocument/2006/relationships/oleObject" Target="../embeddings/oleObject101.bin"/><Relationship Id="rId1" Type="http://schemas.openxmlformats.org/officeDocument/2006/relationships/slideLayout" Target="../slideLayouts/slideLayout1.xml"/><Relationship Id="rId6" Type="http://schemas.openxmlformats.org/officeDocument/2006/relationships/oleObject" Target="../embeddings/oleObject103.bin"/><Relationship Id="rId11" Type="http://schemas.openxmlformats.org/officeDocument/2006/relationships/oleObject" Target="../embeddings/oleObject104.bin"/><Relationship Id="rId5" Type="http://schemas.openxmlformats.org/officeDocument/2006/relationships/image" Target="../media/image115.wmf"/><Relationship Id="rId15" Type="http://schemas.openxmlformats.org/officeDocument/2006/relationships/image" Target="../media/image113.png"/><Relationship Id="rId10" Type="http://schemas.openxmlformats.org/officeDocument/2006/relationships/image" Target="../media/image107.png"/><Relationship Id="rId4" Type="http://schemas.openxmlformats.org/officeDocument/2006/relationships/oleObject" Target="../embeddings/oleObject102.bin"/><Relationship Id="rId14" Type="http://schemas.openxmlformats.org/officeDocument/2006/relationships/image" Target="../media/image118.wmf"/></Relationships>
</file>

<file path=ppt/slides/_rels/slide29.xml.rels><?xml version="1.0" encoding="UTF-8" standalone="yes"?>
<Relationships xmlns="http://schemas.openxmlformats.org/package/2006/relationships"><Relationship Id="rId8" Type="http://schemas.openxmlformats.org/officeDocument/2006/relationships/image" Target="../media/image126.png"/><Relationship Id="rId3" Type="http://schemas.openxmlformats.org/officeDocument/2006/relationships/image" Target="../media/image50.png"/><Relationship Id="rId7" Type="http://schemas.openxmlformats.org/officeDocument/2006/relationships/customXml" Target="../ink/ink23.xml"/><Relationship Id="rId2" Type="http://schemas.openxmlformats.org/officeDocument/2006/relationships/image" Target="../media/image119.png"/><Relationship Id="rId1" Type="http://schemas.openxmlformats.org/officeDocument/2006/relationships/slideLayout" Target="../slideLayouts/slideLayout1.xml"/><Relationship Id="rId6" Type="http://schemas.openxmlformats.org/officeDocument/2006/relationships/image" Target="../media/image125.png"/><Relationship Id="rId5" Type="http://schemas.openxmlformats.org/officeDocument/2006/relationships/customXml" Target="../ink/ink22.xml"/><Relationship Id="rId4" Type="http://schemas.openxmlformats.org/officeDocument/2006/relationships/image" Target="../media/image120.png"/></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6.wmf"/><Relationship Id="rId7" Type="http://schemas.openxmlformats.org/officeDocument/2006/relationships/image" Target="../media/image8.wmf"/><Relationship Id="rId2" Type="http://schemas.openxmlformats.org/officeDocument/2006/relationships/oleObject" Target="../embeddings/oleObject3.bin"/><Relationship Id="rId1" Type="http://schemas.openxmlformats.org/officeDocument/2006/relationships/slideLayout" Target="../slideLayouts/slideLayout1.xml"/><Relationship Id="rId6" Type="http://schemas.openxmlformats.org/officeDocument/2006/relationships/oleObject" Target="../embeddings/oleObject5.bin"/><Relationship Id="rId5" Type="http://schemas.openxmlformats.org/officeDocument/2006/relationships/image" Target="../media/image7.emf"/><Relationship Id="rId4" Type="http://schemas.openxmlformats.org/officeDocument/2006/relationships/oleObject" Target="../embeddings/oleObject4.bin"/><Relationship Id="rId9" Type="http://schemas.openxmlformats.org/officeDocument/2006/relationships/image" Target="../media/image9.wmf"/></Relationships>
</file>

<file path=ppt/slides/_rels/slide4.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oleObject" Target="../embeddings/oleObject7.bin"/><Relationship Id="rId1" Type="http://schemas.openxmlformats.org/officeDocument/2006/relationships/slideLayout" Target="../slideLayouts/slideLayout1.xml"/><Relationship Id="rId6" Type="http://schemas.openxmlformats.org/officeDocument/2006/relationships/image" Target="../media/image12.wmf"/><Relationship Id="rId5" Type="http://schemas.openxmlformats.org/officeDocument/2006/relationships/oleObject" Target="../embeddings/oleObject8.bin"/><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image" Target="../media/image13.wmf"/><Relationship Id="rId7" Type="http://schemas.openxmlformats.org/officeDocument/2006/relationships/image" Target="../media/image15.wmf"/><Relationship Id="rId2" Type="http://schemas.openxmlformats.org/officeDocument/2006/relationships/oleObject" Target="../embeddings/oleObject9.bin"/><Relationship Id="rId1" Type="http://schemas.openxmlformats.org/officeDocument/2006/relationships/slideLayout" Target="../slideLayouts/slideLayout1.xml"/><Relationship Id="rId6" Type="http://schemas.openxmlformats.org/officeDocument/2006/relationships/oleObject" Target="../embeddings/oleObject11.bin"/><Relationship Id="rId5" Type="http://schemas.openxmlformats.org/officeDocument/2006/relationships/image" Target="../media/image14.wmf"/><Relationship Id="rId10" Type="http://schemas.openxmlformats.org/officeDocument/2006/relationships/image" Target="../media/image17.wmf"/><Relationship Id="rId4" Type="http://schemas.openxmlformats.org/officeDocument/2006/relationships/oleObject" Target="../embeddings/oleObject10.bin"/><Relationship Id="rId9" Type="http://schemas.openxmlformats.org/officeDocument/2006/relationships/oleObject" Target="../embeddings/oleObject12.bin"/></Relationships>
</file>

<file path=ppt/slides/_rels/slide6.xml.rels><?xml version="1.0" encoding="UTF-8" standalone="yes"?>
<Relationships xmlns="http://schemas.openxmlformats.org/package/2006/relationships"><Relationship Id="rId3" Type="http://schemas.openxmlformats.org/officeDocument/2006/relationships/image" Target="../media/image18.wmf"/><Relationship Id="rId7" Type="http://schemas.openxmlformats.org/officeDocument/2006/relationships/image" Target="../media/image20.wmf"/><Relationship Id="rId2" Type="http://schemas.openxmlformats.org/officeDocument/2006/relationships/oleObject" Target="../embeddings/oleObject13.bin"/><Relationship Id="rId1" Type="http://schemas.openxmlformats.org/officeDocument/2006/relationships/slideLayout" Target="../slideLayouts/slideLayout1.xml"/><Relationship Id="rId6" Type="http://schemas.openxmlformats.org/officeDocument/2006/relationships/oleObject" Target="../embeddings/oleObject15.bin"/><Relationship Id="rId5" Type="http://schemas.openxmlformats.org/officeDocument/2006/relationships/image" Target="../media/image19.wmf"/><Relationship Id="rId4" Type="http://schemas.openxmlformats.org/officeDocument/2006/relationships/oleObject" Target="../embeddings/oleObject14.bin"/></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oleObject" Target="../embeddings/oleObject16.bin"/><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25.wmf"/><Relationship Id="rId13" Type="http://schemas.openxmlformats.org/officeDocument/2006/relationships/image" Target="../media/image27.png"/><Relationship Id="rId3" Type="http://schemas.openxmlformats.org/officeDocument/2006/relationships/oleObject" Target="../embeddings/oleObject17.bin"/><Relationship Id="rId7" Type="http://schemas.openxmlformats.org/officeDocument/2006/relationships/oleObject" Target="../embeddings/oleObject19.bin"/><Relationship Id="rId17" Type="http://schemas.openxmlformats.org/officeDocument/2006/relationships/image" Target="../media/image27.wmf"/><Relationship Id="rId2" Type="http://schemas.openxmlformats.org/officeDocument/2006/relationships/image" Target="../media/image22.emf"/><Relationship Id="rId16" Type="http://schemas.openxmlformats.org/officeDocument/2006/relationships/oleObject" Target="../embeddings/oleObject21.bin"/><Relationship Id="rId1" Type="http://schemas.openxmlformats.org/officeDocument/2006/relationships/slideLayout" Target="../slideLayouts/slideLayout1.xml"/><Relationship Id="rId6" Type="http://schemas.openxmlformats.org/officeDocument/2006/relationships/image" Target="../media/image24.wmf"/><Relationship Id="rId11" Type="http://schemas.openxmlformats.org/officeDocument/2006/relationships/customXml" Target="../ink/ink1.xml"/><Relationship Id="rId5" Type="http://schemas.openxmlformats.org/officeDocument/2006/relationships/oleObject" Target="../embeddings/oleObject18.bin"/><Relationship Id="rId15" Type="http://schemas.openxmlformats.org/officeDocument/2006/relationships/image" Target="../media/image28.png"/><Relationship Id="rId10" Type="http://schemas.openxmlformats.org/officeDocument/2006/relationships/image" Target="../media/image26.wmf"/><Relationship Id="rId4" Type="http://schemas.openxmlformats.org/officeDocument/2006/relationships/image" Target="../media/image23.wmf"/><Relationship Id="rId9" Type="http://schemas.openxmlformats.org/officeDocument/2006/relationships/oleObject" Target="../embeddings/oleObject20.bin"/><Relationship Id="rId14" Type="http://schemas.openxmlformats.org/officeDocument/2006/relationships/customXml" Target="../ink/ink2.xml"/></Relationships>
</file>

<file path=ppt/slides/_rels/slide9.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oleObject" Target="../embeddings/oleObject22.bin"/><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3418787" y="267307"/>
            <a:ext cx="4584570" cy="668730"/>
          </a:xfrm>
        </p:spPr>
        <p:txBody>
          <a:bodyPr>
            <a:normAutofit fontScale="90000"/>
          </a:bodyPr>
          <a:lstStyle/>
          <a:p>
            <a:r>
              <a:rPr lang="en-US" sz="4400" b="1" u="sng">
                <a:latin typeface="+mn-lt"/>
              </a:rPr>
              <a:t>4He – Interaction </a:t>
            </a:r>
            <a:endParaRPr lang="en-US" b="1" u="sng">
              <a:latin typeface="+mn-lt"/>
            </a:endParaRPr>
          </a:p>
        </p:txBody>
      </p:sp>
      <p:sp>
        <p:nvSpPr>
          <p:cNvPr id="4" name="Rectangle 3">
            <a:extLst>
              <a:ext uri="{FF2B5EF4-FFF2-40B4-BE49-F238E27FC236}">
                <a16:creationId xmlns:a16="http://schemas.microsoft.com/office/drawing/2014/main" id="{C492B3C5-1E2B-460C-978F-49FD398FA682}"/>
              </a:ext>
            </a:extLst>
          </p:cNvPr>
          <p:cNvSpPr/>
          <p:nvPr/>
        </p:nvSpPr>
        <p:spPr>
          <a:xfrm>
            <a:off x="591702" y="1165019"/>
            <a:ext cx="7491167" cy="584775"/>
          </a:xfrm>
          <a:prstGeom prst="rect">
            <a:avLst/>
          </a:prstGeom>
        </p:spPr>
        <p:txBody>
          <a:bodyPr wrap="square">
            <a:spAutoFit/>
          </a:bodyPr>
          <a:lstStyle/>
          <a:p>
            <a:r>
              <a:rPr lang="en-US" sz="1600">
                <a:ea typeface="Times New Roman" panose="02020603050405020304" pitchFamily="18" charset="0"/>
              </a:rPr>
              <a:t>He</a:t>
            </a:r>
            <a:r>
              <a:rPr lang="en-US" sz="1600" baseline="30000">
                <a:ea typeface="Times New Roman" panose="02020603050405020304" pitchFamily="18" charset="0"/>
              </a:rPr>
              <a:t>4</a:t>
            </a:r>
            <a:r>
              <a:rPr lang="en-US" sz="1600">
                <a:ea typeface="Times New Roman" panose="02020603050405020304" pitchFamily="18" charset="0"/>
              </a:rPr>
              <a:t> has an integer spin apparently, and therefore is a boson.  In pairing theory we can treat the interaction between two 4He particles with the Lennard – Jones potential:</a:t>
            </a:r>
          </a:p>
        </p:txBody>
      </p:sp>
      <p:graphicFrame>
        <p:nvGraphicFramePr>
          <p:cNvPr id="6" name="Object 5">
            <a:extLst>
              <a:ext uri="{FF2B5EF4-FFF2-40B4-BE49-F238E27FC236}">
                <a16:creationId xmlns:a16="http://schemas.microsoft.com/office/drawing/2014/main" id="{CFB12990-52D7-4189-8E0D-831EDE738C26}"/>
              </a:ext>
            </a:extLst>
          </p:cNvPr>
          <p:cNvGraphicFramePr>
            <a:graphicFrameLocks noChangeAspect="1"/>
          </p:cNvGraphicFramePr>
          <p:nvPr>
            <p:extLst>
              <p:ext uri="{D42A27DB-BD31-4B8C-83A1-F6EECF244321}">
                <p14:modId xmlns:p14="http://schemas.microsoft.com/office/powerpoint/2010/main" val="834721198"/>
              </p:ext>
            </p:extLst>
          </p:nvPr>
        </p:nvGraphicFramePr>
        <p:xfrm>
          <a:off x="8528284" y="1259981"/>
          <a:ext cx="2103438" cy="1114425"/>
        </p:xfrm>
        <a:graphic>
          <a:graphicData uri="http://schemas.openxmlformats.org/presentationml/2006/ole">
            <mc:AlternateContent xmlns:mc="http://schemas.openxmlformats.org/markup-compatibility/2006">
              <mc:Choice xmlns:v="urn:schemas-microsoft-com:vml" Requires="v">
                <p:oleObj name="Bitmap Image" r:id="rId2" imgW="2240280" imgH="1585080" progId="Paint.Picture">
                  <p:embed/>
                </p:oleObj>
              </mc:Choice>
              <mc:Fallback>
                <p:oleObj name="Bitmap Image" r:id="rId2" imgW="2240280" imgH="1585080" progId="Paint.Picture">
                  <p:embed/>
                  <p:pic>
                    <p:nvPicPr>
                      <p:cNvPr id="6" name="Object 5">
                        <a:extLst>
                          <a:ext uri="{FF2B5EF4-FFF2-40B4-BE49-F238E27FC236}">
                            <a16:creationId xmlns:a16="http://schemas.microsoft.com/office/drawing/2014/main" id="{CFB12990-52D7-4189-8E0D-831EDE738C26}"/>
                          </a:ext>
                        </a:extLst>
                      </p:cNvPr>
                      <p:cNvPicPr>
                        <a:picLocks noChangeAspect="1" noChangeArrowheads="1"/>
                      </p:cNvPicPr>
                      <p:nvPr/>
                    </p:nvPicPr>
                    <p:blipFill>
                      <a:blip r:embed="rId3"/>
                      <a:srcRect r="6122" b="29808"/>
                      <a:stretch>
                        <a:fillRect/>
                      </a:stretch>
                    </p:blipFill>
                    <p:spPr bwMode="auto">
                      <a:xfrm>
                        <a:off x="8528284" y="1259981"/>
                        <a:ext cx="2103438" cy="1114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2">
            <a:extLst>
              <a:ext uri="{FF2B5EF4-FFF2-40B4-BE49-F238E27FC236}">
                <a16:creationId xmlns:a16="http://schemas.microsoft.com/office/drawing/2014/main" id="{0B4E3260-AB99-4A57-AE0A-EC963E6DAAE6}"/>
              </a:ext>
            </a:extLst>
          </p:cNvPr>
          <p:cNvSpPr>
            <a:spLocks noChangeArrowheads="1"/>
          </p:cNvSpPr>
          <p:nvPr/>
        </p:nvSpPr>
        <p:spPr bwMode="auto">
          <a:xfrm>
            <a:off x="79513" y="60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6A818AD1-5569-4F2A-ABFA-33C05C80A53F}"/>
              </a:ext>
            </a:extLst>
          </p:cNvPr>
          <p:cNvGraphicFramePr>
            <a:graphicFrameLocks noChangeAspect="1"/>
          </p:cNvGraphicFramePr>
          <p:nvPr>
            <p:extLst>
              <p:ext uri="{D42A27DB-BD31-4B8C-83A1-F6EECF244321}">
                <p14:modId xmlns:p14="http://schemas.microsoft.com/office/powerpoint/2010/main" val="3139681682"/>
              </p:ext>
            </p:extLst>
          </p:nvPr>
        </p:nvGraphicFramePr>
        <p:xfrm>
          <a:off x="698706" y="1925111"/>
          <a:ext cx="6691312" cy="706437"/>
        </p:xfrm>
        <a:graphic>
          <a:graphicData uri="http://schemas.openxmlformats.org/presentationml/2006/ole">
            <mc:AlternateContent xmlns:mc="http://schemas.openxmlformats.org/markup-compatibility/2006">
              <mc:Choice xmlns:v="urn:schemas-microsoft-com:vml" Requires="v">
                <p:oleObj name="Equation" r:id="rId4" imgW="5054400" imgH="533160" progId="Equation.DSMT4">
                  <p:embed/>
                </p:oleObj>
              </mc:Choice>
              <mc:Fallback>
                <p:oleObj name="Equation" r:id="rId4" imgW="5054400" imgH="533160" progId="Equation.DSMT4">
                  <p:embed/>
                  <p:pic>
                    <p:nvPicPr>
                      <p:cNvPr id="0" name="Object 1"/>
                      <p:cNvPicPr>
                        <a:picLocks noChangeAspect="1" noChangeArrowheads="1"/>
                      </p:cNvPicPr>
                      <p:nvPr/>
                    </p:nvPicPr>
                    <p:blipFill>
                      <a:blip r:embed="rId5"/>
                      <a:srcRect/>
                      <a:stretch>
                        <a:fillRect/>
                      </a:stretch>
                    </p:blipFill>
                    <p:spPr bwMode="auto">
                      <a:xfrm>
                        <a:off x="698706" y="1925111"/>
                        <a:ext cx="6691312" cy="706437"/>
                      </a:xfrm>
                      <a:prstGeom prst="rect">
                        <a:avLst/>
                      </a:prstGeom>
                      <a:noFill/>
                    </p:spPr>
                  </p:pic>
                </p:oleObj>
              </mc:Fallback>
            </mc:AlternateContent>
          </a:graphicData>
        </a:graphic>
      </p:graphicFrame>
      <p:sp>
        <p:nvSpPr>
          <p:cNvPr id="16" name="Rectangle 15">
            <a:extLst>
              <a:ext uri="{FF2B5EF4-FFF2-40B4-BE49-F238E27FC236}">
                <a16:creationId xmlns:a16="http://schemas.microsoft.com/office/drawing/2014/main" id="{CEDA145E-E943-4E4A-BA11-8851A7AE478E}"/>
              </a:ext>
            </a:extLst>
          </p:cNvPr>
          <p:cNvSpPr/>
          <p:nvPr/>
        </p:nvSpPr>
        <p:spPr>
          <a:xfrm>
            <a:off x="4555206" y="3136612"/>
            <a:ext cx="4019209" cy="584775"/>
          </a:xfrm>
          <a:prstGeom prst="rect">
            <a:avLst/>
          </a:prstGeom>
        </p:spPr>
        <p:txBody>
          <a:bodyPr wrap="square">
            <a:spAutoFit/>
          </a:bodyPr>
          <a:lstStyle/>
          <a:p>
            <a:r>
              <a:rPr lang="en-US" sz="1600">
                <a:ea typeface="Times New Roman" panose="02020603050405020304" pitchFamily="18" charset="0"/>
              </a:rPr>
              <a:t>But it should be noted that the interaction is not so simple as that – owing to internal d.o.f. </a:t>
            </a:r>
          </a:p>
        </p:txBody>
      </p:sp>
      <p:pic>
        <p:nvPicPr>
          <p:cNvPr id="9" name="Picture 8" descr="Diagram&#10;&#10;Description automatically generated">
            <a:extLst>
              <a:ext uri="{FF2B5EF4-FFF2-40B4-BE49-F238E27FC236}">
                <a16:creationId xmlns:a16="http://schemas.microsoft.com/office/drawing/2014/main" id="{344F1A0A-D266-402A-A16B-AF52C51AD999}"/>
              </a:ext>
            </a:extLst>
          </p:cNvPr>
          <p:cNvPicPr>
            <a:picLocks noChangeAspect="1"/>
          </p:cNvPicPr>
          <p:nvPr/>
        </p:nvPicPr>
        <p:blipFill>
          <a:blip r:embed="rId6"/>
          <a:stretch>
            <a:fillRect/>
          </a:stretch>
        </p:blipFill>
        <p:spPr>
          <a:xfrm>
            <a:off x="591702" y="2929202"/>
            <a:ext cx="3050071" cy="2965560"/>
          </a:xfrm>
          <a:prstGeom prst="rect">
            <a:avLst/>
          </a:prstGeom>
        </p:spPr>
      </p:pic>
    </p:spTree>
    <p:extLst>
      <p:ext uri="{BB962C8B-B14F-4D97-AF65-F5344CB8AC3E}">
        <p14:creationId xmlns:p14="http://schemas.microsoft.com/office/powerpoint/2010/main" val="19523742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2937753" y="249052"/>
            <a:ext cx="5357434" cy="668730"/>
          </a:xfrm>
        </p:spPr>
        <p:txBody>
          <a:bodyPr>
            <a:normAutofit fontScale="90000"/>
          </a:bodyPr>
          <a:lstStyle/>
          <a:p>
            <a:r>
              <a:rPr lang="en-US" sz="4400" b="1" u="sng">
                <a:latin typeface="+mn-lt"/>
              </a:rPr>
              <a:t>4He – Thermodynamics</a:t>
            </a:r>
            <a:endParaRPr lang="en-US" b="1" u="sng">
              <a:latin typeface="+mn-lt"/>
            </a:endParaRPr>
          </a:p>
        </p:txBody>
      </p:sp>
      <p:sp>
        <p:nvSpPr>
          <p:cNvPr id="16" name="Rectangle 6">
            <a:extLst>
              <a:ext uri="{FF2B5EF4-FFF2-40B4-BE49-F238E27FC236}">
                <a16:creationId xmlns:a16="http://schemas.microsoft.com/office/drawing/2014/main" id="{36874AD3-D06B-4150-BDFF-0CF5840C600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a:extLst>
              <a:ext uri="{FF2B5EF4-FFF2-40B4-BE49-F238E27FC236}">
                <a16:creationId xmlns:a16="http://schemas.microsoft.com/office/drawing/2014/main" id="{664AB461-24E6-4E39-BF6C-9D6F132A18F5}"/>
              </a:ext>
            </a:extLst>
          </p:cNvPr>
          <p:cNvPicPr>
            <a:picLocks noChangeAspect="1"/>
          </p:cNvPicPr>
          <p:nvPr/>
        </p:nvPicPr>
        <p:blipFill>
          <a:blip r:embed="rId2"/>
          <a:stretch>
            <a:fillRect/>
          </a:stretch>
        </p:blipFill>
        <p:spPr>
          <a:xfrm>
            <a:off x="514642" y="2301687"/>
            <a:ext cx="2257740" cy="1190791"/>
          </a:xfrm>
          <a:prstGeom prst="rect">
            <a:avLst/>
          </a:prstGeom>
        </p:spPr>
      </p:pic>
      <p:pic>
        <p:nvPicPr>
          <p:cNvPr id="7" name="Picture 6">
            <a:extLst>
              <a:ext uri="{FF2B5EF4-FFF2-40B4-BE49-F238E27FC236}">
                <a16:creationId xmlns:a16="http://schemas.microsoft.com/office/drawing/2014/main" id="{3D1F5F4A-2AEE-4319-A215-4DEC9A20BE17}"/>
              </a:ext>
            </a:extLst>
          </p:cNvPr>
          <p:cNvPicPr>
            <a:picLocks noChangeAspect="1"/>
          </p:cNvPicPr>
          <p:nvPr/>
        </p:nvPicPr>
        <p:blipFill>
          <a:blip r:embed="rId3"/>
          <a:stretch>
            <a:fillRect/>
          </a:stretch>
        </p:blipFill>
        <p:spPr>
          <a:xfrm>
            <a:off x="5616470" y="2263581"/>
            <a:ext cx="2172003" cy="1267002"/>
          </a:xfrm>
          <a:prstGeom prst="rect">
            <a:avLst/>
          </a:prstGeom>
        </p:spPr>
      </p:pic>
      <p:sp>
        <p:nvSpPr>
          <p:cNvPr id="8" name="TextBox 7">
            <a:extLst>
              <a:ext uri="{FF2B5EF4-FFF2-40B4-BE49-F238E27FC236}">
                <a16:creationId xmlns:a16="http://schemas.microsoft.com/office/drawing/2014/main" id="{7F135708-F5EC-475A-805B-D66FCDF738F7}"/>
              </a:ext>
            </a:extLst>
          </p:cNvPr>
          <p:cNvSpPr txBox="1"/>
          <p:nvPr/>
        </p:nvSpPr>
        <p:spPr>
          <a:xfrm>
            <a:off x="514642" y="1166833"/>
            <a:ext cx="11162716" cy="954107"/>
          </a:xfrm>
          <a:prstGeom prst="rect">
            <a:avLst/>
          </a:prstGeom>
          <a:noFill/>
        </p:spPr>
        <p:txBody>
          <a:bodyPr wrap="square" rtlCol="0">
            <a:spAutoFit/>
          </a:bodyPr>
          <a:lstStyle/>
          <a:p>
            <a:r>
              <a:rPr lang="en-US" sz="1400"/>
              <a:t>There is a critical velocity, above which, the condensate can’t superflow, i.e., flow without viscosity.  Has to do with simple Newtonian dynamics, basically.  Start with diagram on left: a stationary pipe through which we can imagine the condensate if flowing to the right with speed v.  It should slow down (due to viscosity) if the pipe causes the fluid to convert some of its bulk kinetic energy into pipe bulk kinetic energy + internal energy of fluid and pipe.  Note that some internal excitation must be created due to 2</a:t>
            </a:r>
            <a:r>
              <a:rPr lang="en-US" sz="1400" baseline="30000"/>
              <a:t>nd</a:t>
            </a:r>
            <a:r>
              <a:rPr lang="en-US" sz="1400"/>
              <a:t> law (irreversible process must increase entropy).  </a:t>
            </a:r>
          </a:p>
        </p:txBody>
      </p:sp>
      <p:sp>
        <p:nvSpPr>
          <p:cNvPr id="14" name="TextBox 13">
            <a:extLst>
              <a:ext uri="{FF2B5EF4-FFF2-40B4-BE49-F238E27FC236}">
                <a16:creationId xmlns:a16="http://schemas.microsoft.com/office/drawing/2014/main" id="{B4AF2EFC-AC06-47EB-822C-32A1D71D50DF}"/>
              </a:ext>
            </a:extLst>
          </p:cNvPr>
          <p:cNvSpPr txBox="1"/>
          <p:nvPr/>
        </p:nvSpPr>
        <p:spPr>
          <a:xfrm>
            <a:off x="387391" y="3750003"/>
            <a:ext cx="11162716" cy="954107"/>
          </a:xfrm>
          <a:prstGeom prst="rect">
            <a:avLst/>
          </a:prstGeom>
          <a:noFill/>
        </p:spPr>
        <p:txBody>
          <a:bodyPr wrap="square" rtlCol="0">
            <a:spAutoFit/>
          </a:bodyPr>
          <a:lstStyle/>
          <a:p>
            <a:r>
              <a:rPr lang="en-US" sz="1400"/>
              <a:t>but easier to analyze from reference frame moving with fluid, diagram on right.  Then the pipe is moving with speed v, and fluid stationary.  Then key point is that fluid will slow (or accelerate backwards in this reference frame) if pipe can induce an internal excitation into fluid.  But then this has to be energetically possible.  So consider massive pipe (1) colliding with initially stationary fluid.  And let the fluid rebound with momentum p</a:t>
            </a:r>
            <a:r>
              <a:rPr lang="en-US" sz="1400" baseline="-25000"/>
              <a:t>2</a:t>
            </a:r>
            <a:r>
              <a:rPr lang="en-US" sz="1400"/>
              <a:t> and energy e</a:t>
            </a:r>
            <a:r>
              <a:rPr lang="en-US" sz="1400" baseline="-25000"/>
              <a:t>2</a:t>
            </a:r>
            <a:r>
              <a:rPr lang="en-US" sz="1400"/>
              <a:t>.  This will be the momentum and energy of the excitation created within the fluid.  </a:t>
            </a:r>
          </a:p>
        </p:txBody>
      </p:sp>
      <p:graphicFrame>
        <p:nvGraphicFramePr>
          <p:cNvPr id="9" name="Object 8">
            <a:extLst>
              <a:ext uri="{FF2B5EF4-FFF2-40B4-BE49-F238E27FC236}">
                <a16:creationId xmlns:a16="http://schemas.microsoft.com/office/drawing/2014/main" id="{EBBF749F-57B1-498B-A042-554FF06610A3}"/>
              </a:ext>
            </a:extLst>
          </p:cNvPr>
          <p:cNvGraphicFramePr>
            <a:graphicFrameLocks noChangeAspect="1"/>
          </p:cNvGraphicFramePr>
          <p:nvPr>
            <p:extLst>
              <p:ext uri="{D42A27DB-BD31-4B8C-83A1-F6EECF244321}">
                <p14:modId xmlns:p14="http://schemas.microsoft.com/office/powerpoint/2010/main" val="421063952"/>
              </p:ext>
            </p:extLst>
          </p:nvPr>
        </p:nvGraphicFramePr>
        <p:xfrm>
          <a:off x="514642" y="4961635"/>
          <a:ext cx="1732447" cy="889520"/>
        </p:xfrm>
        <a:graphic>
          <a:graphicData uri="http://schemas.openxmlformats.org/presentationml/2006/ole">
            <mc:AlternateContent xmlns:mc="http://schemas.openxmlformats.org/markup-compatibility/2006">
              <mc:Choice xmlns:v="urn:schemas-microsoft-com:vml" Requires="v">
                <p:oleObj name="Equation" r:id="rId4" imgW="1297992" imgH="666556" progId="Equation.DSMT4">
                  <p:embed/>
                </p:oleObj>
              </mc:Choice>
              <mc:Fallback>
                <p:oleObj name="Equation" r:id="rId4" imgW="1297992" imgH="666556" progId="Equation.DSMT4">
                  <p:embed/>
                  <p:pic>
                    <p:nvPicPr>
                      <p:cNvPr id="0" name=""/>
                      <p:cNvPicPr/>
                      <p:nvPr/>
                    </p:nvPicPr>
                    <p:blipFill>
                      <a:blip r:embed="rId5"/>
                      <a:stretch>
                        <a:fillRect/>
                      </a:stretch>
                    </p:blipFill>
                    <p:spPr>
                      <a:xfrm>
                        <a:off x="514642" y="4961635"/>
                        <a:ext cx="1732447" cy="88952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4E796944-1C55-47B1-86CB-7F181AD046C9}"/>
              </a:ext>
            </a:extLst>
          </p:cNvPr>
          <p:cNvGraphicFramePr>
            <a:graphicFrameLocks noChangeAspect="1"/>
          </p:cNvGraphicFramePr>
          <p:nvPr>
            <p:extLst>
              <p:ext uri="{D42A27DB-BD31-4B8C-83A1-F6EECF244321}">
                <p14:modId xmlns:p14="http://schemas.microsoft.com/office/powerpoint/2010/main" val="3896001308"/>
              </p:ext>
            </p:extLst>
          </p:nvPr>
        </p:nvGraphicFramePr>
        <p:xfrm>
          <a:off x="4456987" y="5011038"/>
          <a:ext cx="1159483" cy="676156"/>
        </p:xfrm>
        <a:graphic>
          <a:graphicData uri="http://schemas.openxmlformats.org/presentationml/2006/ole">
            <mc:AlternateContent xmlns:mc="http://schemas.openxmlformats.org/markup-compatibility/2006">
              <mc:Choice xmlns:v="urn:schemas-microsoft-com:vml" Requires="v">
                <p:oleObj name="Equation" r:id="rId6" imgW="734855" imgH="428655" progId="Equation.DSMT4">
                  <p:embed/>
                </p:oleObj>
              </mc:Choice>
              <mc:Fallback>
                <p:oleObj name="Equation" r:id="rId6" imgW="734855" imgH="428655" progId="Equation.DSMT4">
                  <p:embed/>
                  <p:pic>
                    <p:nvPicPr>
                      <p:cNvPr id="0" name=""/>
                      <p:cNvPicPr/>
                      <p:nvPr/>
                    </p:nvPicPr>
                    <p:blipFill>
                      <a:blip r:embed="rId7"/>
                      <a:stretch>
                        <a:fillRect/>
                      </a:stretch>
                    </p:blipFill>
                    <p:spPr>
                      <a:xfrm>
                        <a:off x="4456987" y="5011038"/>
                        <a:ext cx="1159483" cy="676156"/>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15" name="Ink 14">
                <a:extLst>
                  <a:ext uri="{FF2B5EF4-FFF2-40B4-BE49-F238E27FC236}">
                    <a16:creationId xmlns:a16="http://schemas.microsoft.com/office/drawing/2014/main" id="{7177B6E5-560D-4D83-8C7E-BF72ADB0E9F4}"/>
                  </a:ext>
                </a:extLst>
              </p14:cNvPr>
              <p14:cNvContentPartPr/>
              <p14:nvPr/>
            </p14:nvContentPartPr>
            <p14:xfrm>
              <a:off x="2791837" y="5236436"/>
              <a:ext cx="707760" cy="225360"/>
            </p14:xfrm>
          </p:contentPart>
        </mc:Choice>
        <mc:Fallback xmlns="">
          <p:pic>
            <p:nvPicPr>
              <p:cNvPr id="15" name="Ink 14">
                <a:extLst>
                  <a:ext uri="{FF2B5EF4-FFF2-40B4-BE49-F238E27FC236}">
                    <a16:creationId xmlns:a16="http://schemas.microsoft.com/office/drawing/2014/main" id="{7177B6E5-560D-4D83-8C7E-BF72ADB0E9F4}"/>
                  </a:ext>
                </a:extLst>
              </p:cNvPr>
              <p:cNvPicPr/>
              <p:nvPr/>
            </p:nvPicPr>
            <p:blipFill>
              <a:blip r:embed="rId10"/>
              <a:stretch>
                <a:fillRect/>
              </a:stretch>
            </p:blipFill>
            <p:spPr>
              <a:xfrm>
                <a:off x="2783197" y="5227796"/>
                <a:ext cx="725400" cy="243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7" name="Ink 16">
                <a:extLst>
                  <a:ext uri="{FF2B5EF4-FFF2-40B4-BE49-F238E27FC236}">
                    <a16:creationId xmlns:a16="http://schemas.microsoft.com/office/drawing/2014/main" id="{D514871F-3E14-412C-9BD8-EF24E46AF9A6}"/>
                  </a:ext>
                </a:extLst>
              </p14:cNvPr>
              <p14:cNvContentPartPr/>
              <p14:nvPr/>
            </p14:nvContentPartPr>
            <p14:xfrm>
              <a:off x="6604771" y="5201827"/>
              <a:ext cx="707760" cy="213199"/>
            </p14:xfrm>
          </p:contentPart>
        </mc:Choice>
        <mc:Fallback xmlns="">
          <p:pic>
            <p:nvPicPr>
              <p:cNvPr id="17" name="Ink 16">
                <a:extLst>
                  <a:ext uri="{FF2B5EF4-FFF2-40B4-BE49-F238E27FC236}">
                    <a16:creationId xmlns:a16="http://schemas.microsoft.com/office/drawing/2014/main" id="{D514871F-3E14-412C-9BD8-EF24E46AF9A6}"/>
                  </a:ext>
                </a:extLst>
              </p:cNvPr>
              <p:cNvPicPr/>
              <p:nvPr/>
            </p:nvPicPr>
            <p:blipFill>
              <a:blip r:embed="rId12"/>
              <a:stretch>
                <a:fillRect/>
              </a:stretch>
            </p:blipFill>
            <p:spPr>
              <a:xfrm>
                <a:off x="6596131" y="5193198"/>
                <a:ext cx="725400" cy="230816"/>
              </a:xfrm>
              <a:prstGeom prst="rect">
                <a:avLst/>
              </a:prstGeom>
            </p:spPr>
          </p:pic>
        </mc:Fallback>
      </mc:AlternateContent>
      <p:sp>
        <p:nvSpPr>
          <p:cNvPr id="19" name="TextBox 18">
            <a:extLst>
              <a:ext uri="{FF2B5EF4-FFF2-40B4-BE49-F238E27FC236}">
                <a16:creationId xmlns:a16="http://schemas.microsoft.com/office/drawing/2014/main" id="{E212C6B7-5B1C-417D-B6F0-C92FCCEA63D0}"/>
              </a:ext>
            </a:extLst>
          </p:cNvPr>
          <p:cNvSpPr txBox="1"/>
          <p:nvPr/>
        </p:nvSpPr>
        <p:spPr>
          <a:xfrm>
            <a:off x="2378499" y="5687194"/>
            <a:ext cx="1732447" cy="523220"/>
          </a:xfrm>
          <a:prstGeom prst="rect">
            <a:avLst/>
          </a:prstGeom>
          <a:noFill/>
        </p:spPr>
        <p:txBody>
          <a:bodyPr wrap="square">
            <a:spAutoFit/>
          </a:bodyPr>
          <a:lstStyle/>
          <a:p>
            <a:r>
              <a:rPr lang="en-US" sz="1400"/>
              <a:t>From conservation laws, we get:</a:t>
            </a:r>
          </a:p>
        </p:txBody>
      </p:sp>
      <p:graphicFrame>
        <p:nvGraphicFramePr>
          <p:cNvPr id="20" name="Object 19">
            <a:extLst>
              <a:ext uri="{FF2B5EF4-FFF2-40B4-BE49-F238E27FC236}">
                <a16:creationId xmlns:a16="http://schemas.microsoft.com/office/drawing/2014/main" id="{AA1BC76C-8885-461C-B0A8-65ABA08E21BC}"/>
              </a:ext>
            </a:extLst>
          </p:cNvPr>
          <p:cNvGraphicFramePr>
            <a:graphicFrameLocks noChangeAspect="1"/>
          </p:cNvGraphicFramePr>
          <p:nvPr>
            <p:extLst>
              <p:ext uri="{D42A27DB-BD31-4B8C-83A1-F6EECF244321}">
                <p14:modId xmlns:p14="http://schemas.microsoft.com/office/powerpoint/2010/main" val="4194691127"/>
              </p:ext>
            </p:extLst>
          </p:nvPr>
        </p:nvGraphicFramePr>
        <p:xfrm>
          <a:off x="8515541" y="5172694"/>
          <a:ext cx="1008434" cy="352843"/>
        </p:xfrm>
        <a:graphic>
          <a:graphicData uri="http://schemas.openxmlformats.org/presentationml/2006/ole">
            <mc:AlternateContent xmlns:mc="http://schemas.openxmlformats.org/markup-compatibility/2006">
              <mc:Choice xmlns:v="urn:schemas-microsoft-com:vml" Requires="v">
                <p:oleObj name="Equation" r:id="rId13" imgW="734855" imgH="256977" progId="Equation.DSMT4">
                  <p:embed/>
                </p:oleObj>
              </mc:Choice>
              <mc:Fallback>
                <p:oleObj name="Equation" r:id="rId13" imgW="734855" imgH="256977" progId="Equation.DSMT4">
                  <p:embed/>
                  <p:pic>
                    <p:nvPicPr>
                      <p:cNvPr id="0" name=""/>
                      <p:cNvPicPr/>
                      <p:nvPr/>
                    </p:nvPicPr>
                    <p:blipFill>
                      <a:blip r:embed="rId14"/>
                      <a:stretch>
                        <a:fillRect/>
                      </a:stretch>
                    </p:blipFill>
                    <p:spPr>
                      <a:xfrm>
                        <a:off x="8515541" y="5172694"/>
                        <a:ext cx="1008434" cy="352843"/>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249E333B-2F0F-43C2-8F99-CAE46E050A88}"/>
              </a:ext>
            </a:extLst>
          </p:cNvPr>
          <p:cNvSpPr txBox="1"/>
          <p:nvPr/>
        </p:nvSpPr>
        <p:spPr>
          <a:xfrm>
            <a:off x="5836247" y="5687194"/>
            <a:ext cx="2244809" cy="738664"/>
          </a:xfrm>
          <a:prstGeom prst="rect">
            <a:avLst/>
          </a:prstGeom>
          <a:noFill/>
        </p:spPr>
        <p:txBody>
          <a:bodyPr wrap="square">
            <a:spAutoFit/>
          </a:bodyPr>
          <a:lstStyle/>
          <a:p>
            <a:r>
              <a:rPr lang="en-US" sz="1400"/>
              <a:t>and if we suppose acoustic spectrum e = pv</a:t>
            </a:r>
            <a:r>
              <a:rPr lang="en-US" sz="1400" baseline="-25000"/>
              <a:t>s</a:t>
            </a:r>
            <a:r>
              <a:rPr lang="en-US" sz="1400"/>
              <a:t>, then we find:</a:t>
            </a:r>
          </a:p>
        </p:txBody>
      </p:sp>
    </p:spTree>
    <p:extLst>
      <p:ext uri="{BB962C8B-B14F-4D97-AF65-F5344CB8AC3E}">
        <p14:creationId xmlns:p14="http://schemas.microsoft.com/office/powerpoint/2010/main" val="3517110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2937753" y="249052"/>
            <a:ext cx="5357434" cy="668730"/>
          </a:xfrm>
        </p:spPr>
        <p:txBody>
          <a:bodyPr>
            <a:normAutofit fontScale="90000"/>
          </a:bodyPr>
          <a:lstStyle/>
          <a:p>
            <a:r>
              <a:rPr lang="en-US" sz="4400" b="1" u="sng">
                <a:latin typeface="+mn-lt"/>
              </a:rPr>
              <a:t>4He – Thermodynamics</a:t>
            </a:r>
            <a:endParaRPr lang="en-US" b="1" u="sng">
              <a:latin typeface="+mn-lt"/>
            </a:endParaRPr>
          </a:p>
        </p:txBody>
      </p:sp>
      <p:sp>
        <p:nvSpPr>
          <p:cNvPr id="16" name="Rectangle 6">
            <a:extLst>
              <a:ext uri="{FF2B5EF4-FFF2-40B4-BE49-F238E27FC236}">
                <a16:creationId xmlns:a16="http://schemas.microsoft.com/office/drawing/2014/main" id="{36874AD3-D06B-4150-BDFF-0CF5840C600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TextBox 7">
            <a:extLst>
              <a:ext uri="{FF2B5EF4-FFF2-40B4-BE49-F238E27FC236}">
                <a16:creationId xmlns:a16="http://schemas.microsoft.com/office/drawing/2014/main" id="{7F135708-F5EC-475A-805B-D66FCDF738F7}"/>
              </a:ext>
            </a:extLst>
          </p:cNvPr>
          <p:cNvSpPr txBox="1"/>
          <p:nvPr/>
        </p:nvSpPr>
        <p:spPr>
          <a:xfrm>
            <a:off x="3724770" y="1268039"/>
            <a:ext cx="8142975" cy="1600438"/>
          </a:xfrm>
          <a:prstGeom prst="rect">
            <a:avLst/>
          </a:prstGeom>
          <a:noFill/>
        </p:spPr>
        <p:txBody>
          <a:bodyPr wrap="square" rtlCol="0">
            <a:spAutoFit/>
          </a:bodyPr>
          <a:lstStyle/>
          <a:p>
            <a:r>
              <a:rPr lang="en-US" sz="1400"/>
              <a:t>Now will discuss the Fountain effect.  If have He II in a container, and then put in a plug with a viscous (super) leak which allows the condensate to flow through (because zero viscosity), but not the normal part (or at least takes a lot longer to flow through), and then heat the inside to higher temperature T</a:t>
            </a:r>
            <a:r>
              <a:rPr lang="en-US" sz="1400" baseline="-25000"/>
              <a:t>2</a:t>
            </a:r>
            <a:r>
              <a:rPr lang="en-US" sz="1400"/>
              <a:t> &gt; T</a:t>
            </a:r>
            <a:r>
              <a:rPr lang="en-US" sz="1400" baseline="-25000"/>
              <a:t>1</a:t>
            </a:r>
            <a:r>
              <a:rPr lang="en-US" sz="1400"/>
              <a:t>.  Criteria for equilibrium between the two compartments would be  equality of temperature (due to heat flow) and equality of chemical potentials (due to particle exchange).  But since only the condensate can flow, and since it doesn’t carry entropy/heat, we only get equality of chemical potentials.  Using G =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N, and the Gibbs-Duhem equation, this implies,</a:t>
            </a:r>
            <a:endParaRPr lang="en-US" sz="1400"/>
          </a:p>
        </p:txBody>
      </p:sp>
      <p:pic>
        <p:nvPicPr>
          <p:cNvPr id="10" name="Picture 9">
            <a:extLst>
              <a:ext uri="{FF2B5EF4-FFF2-40B4-BE49-F238E27FC236}">
                <a16:creationId xmlns:a16="http://schemas.microsoft.com/office/drawing/2014/main" id="{F926CC69-5131-41BC-9ED1-2AC8A7F400A9}"/>
              </a:ext>
            </a:extLst>
          </p:cNvPr>
          <p:cNvPicPr>
            <a:picLocks noChangeAspect="1"/>
          </p:cNvPicPr>
          <p:nvPr/>
        </p:nvPicPr>
        <p:blipFill>
          <a:blip r:embed="rId2"/>
          <a:stretch>
            <a:fillRect/>
          </a:stretch>
        </p:blipFill>
        <p:spPr>
          <a:xfrm>
            <a:off x="461724" y="1141710"/>
            <a:ext cx="1962424" cy="2257740"/>
          </a:xfrm>
          <a:prstGeom prst="rect">
            <a:avLst/>
          </a:prstGeom>
        </p:spPr>
      </p:pic>
      <p:graphicFrame>
        <p:nvGraphicFramePr>
          <p:cNvPr id="13" name="Object 12">
            <a:extLst>
              <a:ext uri="{FF2B5EF4-FFF2-40B4-BE49-F238E27FC236}">
                <a16:creationId xmlns:a16="http://schemas.microsoft.com/office/drawing/2014/main" id="{BA58565A-B553-41B4-8A87-E6BEBC404862}"/>
              </a:ext>
            </a:extLst>
          </p:cNvPr>
          <p:cNvGraphicFramePr>
            <a:graphicFrameLocks noChangeAspect="1"/>
          </p:cNvGraphicFramePr>
          <p:nvPr>
            <p:extLst>
              <p:ext uri="{D42A27DB-BD31-4B8C-83A1-F6EECF244321}">
                <p14:modId xmlns:p14="http://schemas.microsoft.com/office/powerpoint/2010/main" val="3212985323"/>
              </p:ext>
            </p:extLst>
          </p:nvPr>
        </p:nvGraphicFramePr>
        <p:xfrm>
          <a:off x="3724770" y="3033252"/>
          <a:ext cx="1397236" cy="1099952"/>
        </p:xfrm>
        <a:graphic>
          <a:graphicData uri="http://schemas.openxmlformats.org/presentationml/2006/ole">
            <mc:AlternateContent xmlns:mc="http://schemas.openxmlformats.org/markup-compatibility/2006">
              <mc:Choice xmlns:v="urn:schemas-microsoft-com:vml" Requires="v">
                <p:oleObj name="Equation" r:id="rId3" imgW="1193760" imgH="939600" progId="Equation.DSMT4">
                  <p:embed/>
                </p:oleObj>
              </mc:Choice>
              <mc:Fallback>
                <p:oleObj name="Equation" r:id="rId3" imgW="1193760" imgH="939600" progId="Equation.DSMT4">
                  <p:embed/>
                  <p:pic>
                    <p:nvPicPr>
                      <p:cNvPr id="0" name=""/>
                      <p:cNvPicPr/>
                      <p:nvPr/>
                    </p:nvPicPr>
                    <p:blipFill>
                      <a:blip r:embed="rId4"/>
                      <a:stretch>
                        <a:fillRect/>
                      </a:stretch>
                    </p:blipFill>
                    <p:spPr>
                      <a:xfrm>
                        <a:off x="3724770" y="3033252"/>
                        <a:ext cx="1397236" cy="1099952"/>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96A14D10-8D38-4F8E-851C-4D040649E849}"/>
              </a:ext>
            </a:extLst>
          </p:cNvPr>
          <p:cNvSpPr txBox="1"/>
          <p:nvPr/>
        </p:nvSpPr>
        <p:spPr>
          <a:xfrm>
            <a:off x="6011693" y="3033252"/>
            <a:ext cx="4931923" cy="954107"/>
          </a:xfrm>
          <a:prstGeom prst="rect">
            <a:avLst/>
          </a:prstGeom>
          <a:noFill/>
        </p:spPr>
        <p:txBody>
          <a:bodyPr wrap="square" rtlCol="0">
            <a:spAutoFit/>
          </a:bodyPr>
          <a:lstStyle/>
          <a:p>
            <a:r>
              <a:rPr lang="en-US" sz="1400"/>
              <a:t>and so pressure increases in the higher T region.  This is interpreted as being due to the increase in fluid density in region 2, since condensate got sucked in.  This increase in pressure can be great enough to cause the fluid to ‘fountain’ at the top.</a:t>
            </a:r>
          </a:p>
        </p:txBody>
      </p:sp>
      <p:pic>
        <p:nvPicPr>
          <p:cNvPr id="22" name="Picture 21" descr="A picture containing text, sky, screenshot, electronic&#10;&#10;Description automatically generated">
            <a:extLst>
              <a:ext uri="{FF2B5EF4-FFF2-40B4-BE49-F238E27FC236}">
                <a16:creationId xmlns:a16="http://schemas.microsoft.com/office/drawing/2014/main" id="{5F6C6BD8-1297-48BB-A75C-E265C7901F1E}"/>
              </a:ext>
            </a:extLst>
          </p:cNvPr>
          <p:cNvPicPr>
            <a:picLocks noChangeAspect="1"/>
          </p:cNvPicPr>
          <p:nvPr/>
        </p:nvPicPr>
        <p:blipFill>
          <a:blip r:embed="rId5"/>
          <a:stretch>
            <a:fillRect/>
          </a:stretch>
        </p:blipFill>
        <p:spPr>
          <a:xfrm>
            <a:off x="391308" y="4593083"/>
            <a:ext cx="5620385" cy="2012950"/>
          </a:xfrm>
          <a:prstGeom prst="rect">
            <a:avLst/>
          </a:prstGeom>
        </p:spPr>
      </p:pic>
      <p:sp>
        <p:nvSpPr>
          <p:cNvPr id="23" name="TextBox 22">
            <a:extLst>
              <a:ext uri="{FF2B5EF4-FFF2-40B4-BE49-F238E27FC236}">
                <a16:creationId xmlns:a16="http://schemas.microsoft.com/office/drawing/2014/main" id="{F40EC00A-BDC1-490D-B118-050EAF5231F3}"/>
              </a:ext>
            </a:extLst>
          </p:cNvPr>
          <p:cNvSpPr txBox="1"/>
          <p:nvPr/>
        </p:nvSpPr>
        <p:spPr>
          <a:xfrm>
            <a:off x="6287313" y="4556880"/>
            <a:ext cx="5687436" cy="2031325"/>
          </a:xfrm>
          <a:prstGeom prst="rect">
            <a:avLst/>
          </a:prstGeom>
          <a:noFill/>
        </p:spPr>
        <p:txBody>
          <a:bodyPr wrap="square" rtlCol="0">
            <a:spAutoFit/>
          </a:bodyPr>
          <a:lstStyle/>
          <a:p>
            <a:r>
              <a:rPr lang="en-US" sz="1400"/>
              <a:t>This phenomenon is responsible for a different type of sound wave (second sound).  If heat one end of a box of He II, this will cause the condensate to move left to equalize the chemical potential, and to equalize the temperature, normal fluid will flow right.  This will start a chain reaction where oscillations are induced within the superfluid consisting of condensate and normal fluid oscillating out of phase with each other, so that there is no density oscillation (1</a:t>
            </a:r>
            <a:r>
              <a:rPr lang="en-US" sz="1400" baseline="30000"/>
              <a:t>st</a:t>
            </a:r>
            <a:r>
              <a:rPr lang="en-US" sz="1400"/>
              <a:t> sound), just entropy oscillation.   These oscillations (the normal part specifically) will carry away heat convectively at a very high rate.  </a:t>
            </a:r>
          </a:p>
        </p:txBody>
      </p:sp>
    </p:spTree>
    <p:extLst>
      <p:ext uri="{BB962C8B-B14F-4D97-AF65-F5344CB8AC3E}">
        <p14:creationId xmlns:p14="http://schemas.microsoft.com/office/powerpoint/2010/main" val="3017058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2937753" y="249052"/>
            <a:ext cx="5357434" cy="668730"/>
          </a:xfrm>
        </p:spPr>
        <p:txBody>
          <a:bodyPr>
            <a:normAutofit fontScale="90000"/>
          </a:bodyPr>
          <a:lstStyle/>
          <a:p>
            <a:r>
              <a:rPr lang="en-US" sz="4400" b="1" u="sng">
                <a:latin typeface="+mn-lt"/>
              </a:rPr>
              <a:t>4He – Thermodynamics</a:t>
            </a:r>
            <a:endParaRPr lang="en-US" b="1" u="sng">
              <a:latin typeface="+mn-lt"/>
            </a:endParaRPr>
          </a:p>
        </p:txBody>
      </p:sp>
      <p:sp>
        <p:nvSpPr>
          <p:cNvPr id="16" name="Rectangle 6">
            <a:extLst>
              <a:ext uri="{FF2B5EF4-FFF2-40B4-BE49-F238E27FC236}">
                <a16:creationId xmlns:a16="http://schemas.microsoft.com/office/drawing/2014/main" id="{36874AD3-D06B-4150-BDFF-0CF5840C600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TextBox 17">
            <a:extLst>
              <a:ext uri="{FF2B5EF4-FFF2-40B4-BE49-F238E27FC236}">
                <a16:creationId xmlns:a16="http://schemas.microsoft.com/office/drawing/2014/main" id="{96A14D10-8D38-4F8E-851C-4D040649E849}"/>
              </a:ext>
            </a:extLst>
          </p:cNvPr>
          <p:cNvSpPr txBox="1"/>
          <p:nvPr/>
        </p:nvSpPr>
        <p:spPr>
          <a:xfrm>
            <a:off x="448452" y="1247399"/>
            <a:ext cx="3517802" cy="1169551"/>
          </a:xfrm>
          <a:prstGeom prst="rect">
            <a:avLst/>
          </a:prstGeom>
          <a:noFill/>
        </p:spPr>
        <p:txBody>
          <a:bodyPr wrap="square" rtlCol="0">
            <a:spAutoFit/>
          </a:bodyPr>
          <a:lstStyle/>
          <a:p>
            <a:r>
              <a:rPr lang="en-US" sz="1400"/>
              <a:t>Speaking of second sound, we can derive its speed the same way we did for regular sound, say, in the Thermo folder.  Start with the balance equations for normal fluid part, and condensate.</a:t>
            </a:r>
          </a:p>
        </p:txBody>
      </p:sp>
      <p:graphicFrame>
        <p:nvGraphicFramePr>
          <p:cNvPr id="3" name="Object 2">
            <a:extLst>
              <a:ext uri="{FF2B5EF4-FFF2-40B4-BE49-F238E27FC236}">
                <a16:creationId xmlns:a16="http://schemas.microsoft.com/office/drawing/2014/main" id="{12C25D17-C7F1-480C-950F-C4B09828E620}"/>
              </a:ext>
            </a:extLst>
          </p:cNvPr>
          <p:cNvGraphicFramePr>
            <a:graphicFrameLocks noChangeAspect="1"/>
          </p:cNvGraphicFramePr>
          <p:nvPr>
            <p:extLst>
              <p:ext uri="{D42A27DB-BD31-4B8C-83A1-F6EECF244321}">
                <p14:modId xmlns:p14="http://schemas.microsoft.com/office/powerpoint/2010/main" val="1234938544"/>
              </p:ext>
            </p:extLst>
          </p:nvPr>
        </p:nvGraphicFramePr>
        <p:xfrm>
          <a:off x="4947227" y="1230798"/>
          <a:ext cx="2807274" cy="1440500"/>
        </p:xfrm>
        <a:graphic>
          <a:graphicData uri="http://schemas.openxmlformats.org/presentationml/2006/ole">
            <mc:AlternateContent xmlns:mc="http://schemas.openxmlformats.org/markup-compatibility/2006">
              <mc:Choice xmlns:v="urn:schemas-microsoft-com:vml" Requires="v">
                <p:oleObj name="Equation" r:id="rId2" imgW="2357525" imgH="1209302" progId="Equation.DSMT4">
                  <p:embed/>
                </p:oleObj>
              </mc:Choice>
              <mc:Fallback>
                <p:oleObj name="Equation" r:id="rId2" imgW="2357525" imgH="1209302" progId="Equation.DSMT4">
                  <p:embed/>
                  <p:pic>
                    <p:nvPicPr>
                      <p:cNvPr id="0" name=""/>
                      <p:cNvPicPr/>
                      <p:nvPr/>
                    </p:nvPicPr>
                    <p:blipFill>
                      <a:blip r:embed="rId3"/>
                      <a:stretch>
                        <a:fillRect/>
                      </a:stretch>
                    </p:blipFill>
                    <p:spPr>
                      <a:xfrm>
                        <a:off x="4947227" y="1230798"/>
                        <a:ext cx="2807274" cy="1440500"/>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988FEDB2-3458-4411-8670-41EF1C10C8EB}"/>
              </a:ext>
            </a:extLst>
          </p:cNvPr>
          <p:cNvGraphicFramePr>
            <a:graphicFrameLocks noChangeAspect="1"/>
          </p:cNvGraphicFramePr>
          <p:nvPr>
            <p:extLst>
              <p:ext uri="{D42A27DB-BD31-4B8C-83A1-F6EECF244321}">
                <p14:modId xmlns:p14="http://schemas.microsoft.com/office/powerpoint/2010/main" val="2557185500"/>
              </p:ext>
            </p:extLst>
          </p:nvPr>
        </p:nvGraphicFramePr>
        <p:xfrm>
          <a:off x="8498982" y="1166574"/>
          <a:ext cx="2807274" cy="1446343"/>
        </p:xfrm>
        <a:graphic>
          <a:graphicData uri="http://schemas.openxmlformats.org/presentationml/2006/ole">
            <mc:AlternateContent xmlns:mc="http://schemas.openxmlformats.org/markup-compatibility/2006">
              <mc:Choice xmlns:v="urn:schemas-microsoft-com:vml" Requires="v">
                <p:oleObj name="Equation" r:id="rId4" imgW="2348145" imgH="1209302" progId="Equation.DSMT4">
                  <p:embed/>
                </p:oleObj>
              </mc:Choice>
              <mc:Fallback>
                <p:oleObj name="Equation" r:id="rId4" imgW="2348145" imgH="1209302" progId="Equation.DSMT4">
                  <p:embed/>
                  <p:pic>
                    <p:nvPicPr>
                      <p:cNvPr id="0" name=""/>
                      <p:cNvPicPr/>
                      <p:nvPr/>
                    </p:nvPicPr>
                    <p:blipFill>
                      <a:blip r:embed="rId5"/>
                      <a:stretch>
                        <a:fillRect/>
                      </a:stretch>
                    </p:blipFill>
                    <p:spPr>
                      <a:xfrm>
                        <a:off x="8498982" y="1166574"/>
                        <a:ext cx="2807274" cy="1446343"/>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06885BDB-1B7C-4989-BF9B-0FD4B9482DA4}"/>
              </a:ext>
            </a:extLst>
          </p:cNvPr>
          <p:cNvSpPr txBox="1"/>
          <p:nvPr/>
        </p:nvSpPr>
        <p:spPr>
          <a:xfrm>
            <a:off x="448452" y="3032200"/>
            <a:ext cx="3588527" cy="523220"/>
          </a:xfrm>
          <a:prstGeom prst="rect">
            <a:avLst/>
          </a:prstGeom>
          <a:noFill/>
        </p:spPr>
        <p:txBody>
          <a:bodyPr wrap="square" rtlCol="0">
            <a:spAutoFit/>
          </a:bodyPr>
          <a:lstStyle/>
          <a:p>
            <a:r>
              <a:rPr lang="en-US" sz="1400"/>
              <a:t>and fill into the 2</a:t>
            </a:r>
            <a:r>
              <a:rPr lang="en-US" sz="1400" baseline="30000"/>
              <a:t>nd</a:t>
            </a:r>
            <a:r>
              <a:rPr lang="en-US" sz="1400"/>
              <a:t> law, noting that condensate doesn’t have entropy, and s = s</a:t>
            </a:r>
            <a:r>
              <a:rPr lang="en-US" sz="1400" baseline="-25000"/>
              <a:t>n</a:t>
            </a:r>
            <a:r>
              <a:rPr lang="en-US" sz="1400"/>
              <a:t> + s</a:t>
            </a:r>
            <a:r>
              <a:rPr lang="en-US" sz="1400" baseline="-25000"/>
              <a:t>c</a:t>
            </a:r>
            <a:r>
              <a:rPr lang="en-US" sz="1400"/>
              <a:t>.  </a:t>
            </a:r>
          </a:p>
        </p:txBody>
      </p:sp>
      <p:graphicFrame>
        <p:nvGraphicFramePr>
          <p:cNvPr id="5" name="Object 4">
            <a:extLst>
              <a:ext uri="{FF2B5EF4-FFF2-40B4-BE49-F238E27FC236}">
                <a16:creationId xmlns:a16="http://schemas.microsoft.com/office/drawing/2014/main" id="{3E6197EE-2146-4B77-9695-9C95DFFC1A42}"/>
              </a:ext>
            </a:extLst>
          </p:cNvPr>
          <p:cNvGraphicFramePr>
            <a:graphicFrameLocks noChangeAspect="1"/>
          </p:cNvGraphicFramePr>
          <p:nvPr>
            <p:extLst>
              <p:ext uri="{D42A27DB-BD31-4B8C-83A1-F6EECF244321}">
                <p14:modId xmlns:p14="http://schemas.microsoft.com/office/powerpoint/2010/main" val="3269935977"/>
              </p:ext>
            </p:extLst>
          </p:nvPr>
        </p:nvGraphicFramePr>
        <p:xfrm>
          <a:off x="5030178" y="3064431"/>
          <a:ext cx="2392025" cy="450911"/>
        </p:xfrm>
        <a:graphic>
          <a:graphicData uri="http://schemas.openxmlformats.org/presentationml/2006/ole">
            <mc:AlternateContent xmlns:mc="http://schemas.openxmlformats.org/markup-compatibility/2006">
              <mc:Choice xmlns:v="urn:schemas-microsoft-com:vml" Requires="v">
                <p:oleObj name="Equation" r:id="rId6" imgW="2071087" imgH="390504" progId="Equation.DSMT4">
                  <p:embed/>
                </p:oleObj>
              </mc:Choice>
              <mc:Fallback>
                <p:oleObj name="Equation" r:id="rId6" imgW="2071087" imgH="390504" progId="Equation.DSMT4">
                  <p:embed/>
                  <p:pic>
                    <p:nvPicPr>
                      <p:cNvPr id="0" name=""/>
                      <p:cNvPicPr/>
                      <p:nvPr/>
                    </p:nvPicPr>
                    <p:blipFill>
                      <a:blip r:embed="rId7"/>
                      <a:stretch>
                        <a:fillRect/>
                      </a:stretch>
                    </p:blipFill>
                    <p:spPr>
                      <a:xfrm>
                        <a:off x="5030178" y="3064431"/>
                        <a:ext cx="2392025" cy="450911"/>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CAB46E2B-AF33-47D5-AA72-2180743ABB8C}"/>
              </a:ext>
            </a:extLst>
          </p:cNvPr>
          <p:cNvSpPr txBox="1"/>
          <p:nvPr/>
        </p:nvSpPr>
        <p:spPr>
          <a:xfrm>
            <a:off x="4869503" y="3839379"/>
            <a:ext cx="2536488" cy="307777"/>
          </a:xfrm>
          <a:prstGeom prst="rect">
            <a:avLst/>
          </a:prstGeom>
          <a:noFill/>
        </p:spPr>
        <p:txBody>
          <a:bodyPr wrap="square">
            <a:spAutoFit/>
          </a:bodyPr>
          <a:lstStyle/>
          <a:p>
            <a:r>
              <a:rPr lang="en-US" sz="1400">
                <a:effectLst/>
                <a:latin typeface="Times New Roman" panose="02020603050405020304" pitchFamily="18" charset="0"/>
                <a:ea typeface="Times New Roman" panose="02020603050405020304" pitchFamily="18" charset="0"/>
              </a:rPr>
              <a:t>T</a:t>
            </a:r>
            <a:r>
              <a:rPr lang="en-US" sz="1400" baseline="-25000">
                <a:effectLst/>
                <a:latin typeface="Times New Roman" panose="02020603050405020304" pitchFamily="18" charset="0"/>
                <a:ea typeface="Times New Roman" panose="02020603050405020304" pitchFamily="18" charset="0"/>
              </a:rPr>
              <a:t>n</a:t>
            </a:r>
            <a:r>
              <a:rPr lang="en-US" sz="1400">
                <a:effectLst/>
                <a:latin typeface="Times New Roman" panose="02020603050405020304" pitchFamily="18" charset="0"/>
                <a:ea typeface="Times New Roman" panose="02020603050405020304" pitchFamily="18" charset="0"/>
              </a:rPr>
              <a:t>s</a:t>
            </a:r>
            <a:r>
              <a:rPr lang="en-US" sz="1400" baseline="-25000">
                <a:effectLst/>
                <a:latin typeface="Times New Roman" panose="02020603050405020304" pitchFamily="18" charset="0"/>
                <a:ea typeface="Times New Roman" panose="02020603050405020304" pitchFamily="18" charset="0"/>
              </a:rPr>
              <a:t>n</a:t>
            </a:r>
            <a:r>
              <a:rPr lang="en-US" sz="1400">
                <a:effectLst/>
                <a:latin typeface="Times New Roman" panose="02020603050405020304" pitchFamily="18" charset="0"/>
                <a:ea typeface="Times New Roman" panose="02020603050405020304" pitchFamily="18" charset="0"/>
              </a:rPr>
              <a:t> = (</a:t>
            </a:r>
            <a:r>
              <a:rPr lang="en-US" sz="1400">
                <a:effectLst/>
                <a:latin typeface="Calibri" panose="020F0502020204030204" pitchFamily="34" charset="0"/>
                <a:ea typeface="Times New Roman" panose="02020603050405020304" pitchFamily="18" charset="0"/>
              </a:rPr>
              <a:t>ε</a:t>
            </a:r>
            <a:r>
              <a:rPr lang="en-US" sz="1400" baseline="-25000">
                <a:effectLst/>
                <a:latin typeface="Calibri" panose="020F0502020204030204" pitchFamily="34" charset="0"/>
                <a:ea typeface="Times New Roman" panose="02020603050405020304" pitchFamily="18" charset="0"/>
              </a:rPr>
              <a:t>n</a:t>
            </a:r>
            <a:r>
              <a:rPr lang="en-US" sz="1400">
                <a:effectLst/>
                <a:latin typeface="Calibri" panose="020F0502020204030204" pitchFamily="34" charset="0"/>
                <a:ea typeface="Times New Roman" panose="02020603050405020304" pitchFamily="18" charset="0"/>
              </a:rPr>
              <a:t> + p</a:t>
            </a:r>
            <a:r>
              <a:rPr lang="en-US" sz="1400" baseline="-25000">
                <a:effectLst/>
                <a:latin typeface="Calibri" panose="020F0502020204030204" pitchFamily="34" charset="0"/>
                <a:ea typeface="Times New Roman" panose="02020603050405020304" pitchFamily="18" charset="0"/>
              </a:rPr>
              <a:t>n</a:t>
            </a:r>
            <a:r>
              <a:rPr lang="en-US" sz="1400">
                <a:effectLst/>
                <a:latin typeface="Times New Roman" panose="02020603050405020304" pitchFamily="18" charset="0"/>
                <a:ea typeface="Times New Roman" panose="02020603050405020304" pitchFamily="18" charset="0"/>
              </a:rPr>
              <a:t> - </a:t>
            </a:r>
            <a:r>
              <a:rPr lang="en-US" sz="1400" b="1">
                <a:effectLst/>
                <a:latin typeface="Cambria Math" panose="02040503050406030204" pitchFamily="18" charset="0"/>
                <a:ea typeface="Times New Roman" panose="02020603050405020304" pitchFamily="18" charset="0"/>
                <a:cs typeface="Times New Roman" panose="02020603050405020304" pitchFamily="18" charset="0"/>
              </a:rPr>
              <a:t>℘</a:t>
            </a:r>
            <a:r>
              <a:rPr lang="en-US" sz="1400" baseline="-25000">
                <a:effectLst/>
                <a:latin typeface="Cambria Math" panose="02040503050406030204" pitchFamily="18" charset="0"/>
                <a:ea typeface="Times New Roman" panose="02020603050405020304" pitchFamily="18" charset="0"/>
                <a:cs typeface="Times New Roman" panose="02020603050405020304" pitchFamily="18" charset="0"/>
              </a:rPr>
              <a:t>n</a:t>
            </a:r>
            <a:r>
              <a:rPr lang="en-US" sz="1400">
                <a:effectLst/>
                <a:latin typeface="Calibri" panose="020F0502020204030204" pitchFamily="34" charset="0"/>
                <a:ea typeface="Times New Roman" panose="02020603050405020304" pitchFamily="18" charset="0"/>
              </a:rPr>
              <a:t>·</a:t>
            </a:r>
            <a:r>
              <a:rPr lang="en-US" sz="1400" b="1">
                <a:effectLst/>
                <a:latin typeface="Times New Roman" panose="02020603050405020304" pitchFamily="18" charset="0"/>
                <a:ea typeface="Times New Roman" panose="02020603050405020304" pitchFamily="18" charset="0"/>
              </a:rPr>
              <a:t>v</a:t>
            </a:r>
            <a:r>
              <a:rPr lang="en-US" sz="1400" baseline="-25000">
                <a:effectLst/>
                <a:latin typeface="Times New Roman" panose="02020603050405020304" pitchFamily="18" charset="0"/>
                <a:ea typeface="Times New Roman" panose="02020603050405020304" pitchFamily="18" charset="0"/>
              </a:rPr>
              <a:t>n</a:t>
            </a:r>
            <a:r>
              <a:rPr lang="en-US" sz="1400">
                <a:effectLst/>
                <a:latin typeface="Times New Roman" panose="02020603050405020304" pitchFamily="18" charset="0"/>
                <a:ea typeface="Times New Roman" panose="02020603050405020304" pitchFamily="18" charset="0"/>
              </a:rPr>
              <a:t> – </a:t>
            </a:r>
            <a:r>
              <a:rPr lang="en-US" sz="1400">
                <a:effectLst/>
                <a:latin typeface="Calibri" panose="020F0502020204030204" pitchFamily="34" charset="0"/>
                <a:ea typeface="Times New Roman" panose="02020603050405020304" pitchFamily="18" charset="0"/>
              </a:rPr>
              <a:t>μ</a:t>
            </a:r>
            <a:r>
              <a:rPr lang="en-US" sz="1400" baseline="-25000">
                <a:effectLst/>
                <a:latin typeface="Calibri" panose="020F0502020204030204" pitchFamily="34" charset="0"/>
                <a:ea typeface="Times New Roman" panose="02020603050405020304" pitchFamily="18" charset="0"/>
              </a:rPr>
              <a:t>n</a:t>
            </a:r>
            <a:r>
              <a:rPr lang="en-US" sz="1400">
                <a:effectLst/>
                <a:latin typeface="Times New Roman" panose="02020603050405020304" pitchFamily="18" charset="0"/>
                <a:ea typeface="Times New Roman" panose="02020603050405020304" pitchFamily="18" charset="0"/>
              </a:rPr>
              <a:t>n</a:t>
            </a:r>
            <a:r>
              <a:rPr lang="en-US" sz="1400" baseline="-25000">
                <a:effectLst/>
                <a:latin typeface="Times New Roman" panose="02020603050405020304" pitchFamily="18" charset="0"/>
                <a:ea typeface="Times New Roman" panose="02020603050405020304" pitchFamily="18" charset="0"/>
              </a:rPr>
              <a:t>n</a:t>
            </a:r>
            <a:r>
              <a:rPr lang="en-US" sz="1400">
                <a:effectLst/>
                <a:latin typeface="Times New Roman" panose="02020603050405020304" pitchFamily="18" charset="0"/>
                <a:ea typeface="Times New Roman" panose="02020603050405020304" pitchFamily="18" charset="0"/>
              </a:rPr>
              <a:t>)</a:t>
            </a:r>
            <a:endParaRPr lang="en-US" sz="1400"/>
          </a:p>
        </p:txBody>
      </p:sp>
      <p:sp>
        <p:nvSpPr>
          <p:cNvPr id="19" name="TextBox 18">
            <a:extLst>
              <a:ext uri="{FF2B5EF4-FFF2-40B4-BE49-F238E27FC236}">
                <a16:creationId xmlns:a16="http://schemas.microsoft.com/office/drawing/2014/main" id="{D78022E2-34F1-430C-86B5-282C4164CD40}"/>
              </a:ext>
            </a:extLst>
          </p:cNvPr>
          <p:cNvSpPr txBox="1"/>
          <p:nvPr/>
        </p:nvSpPr>
        <p:spPr>
          <a:xfrm>
            <a:off x="4869503" y="4258693"/>
            <a:ext cx="4180463" cy="307777"/>
          </a:xfrm>
          <a:prstGeom prst="rect">
            <a:avLst/>
          </a:prstGeom>
          <a:noFill/>
        </p:spPr>
        <p:txBody>
          <a:bodyPr wrap="square">
            <a:spAutoFit/>
          </a:bodyPr>
          <a:lstStyle/>
          <a:p>
            <a:r>
              <a:rPr lang="en-US" sz="1400">
                <a:effectLst/>
                <a:latin typeface="Times New Roman" panose="02020603050405020304" pitchFamily="18" charset="0"/>
                <a:ea typeface="Times New Roman" panose="02020603050405020304" pitchFamily="18" charset="0"/>
              </a:rPr>
              <a:t>ds</a:t>
            </a:r>
            <a:r>
              <a:rPr lang="en-US" sz="1400" baseline="-25000">
                <a:effectLst/>
                <a:latin typeface="Times New Roman" panose="02020603050405020304" pitchFamily="18" charset="0"/>
                <a:ea typeface="Times New Roman" panose="02020603050405020304" pitchFamily="18" charset="0"/>
              </a:rPr>
              <a:t>n</a:t>
            </a:r>
            <a:r>
              <a:rPr lang="en-US" sz="1400">
                <a:effectLst/>
                <a:latin typeface="Times New Roman" panose="02020603050405020304" pitchFamily="18" charset="0"/>
                <a:ea typeface="Times New Roman" panose="02020603050405020304" pitchFamily="18" charset="0"/>
              </a:rPr>
              <a:t> = (1/T</a:t>
            </a:r>
            <a:r>
              <a:rPr lang="en-US" sz="1400" baseline="-25000">
                <a:effectLst/>
                <a:latin typeface="Times New Roman" panose="02020603050405020304" pitchFamily="18" charset="0"/>
                <a:ea typeface="Times New Roman" panose="02020603050405020304" pitchFamily="18" charset="0"/>
              </a:rPr>
              <a:t>n</a:t>
            </a:r>
            <a:r>
              <a:rPr lang="en-US" sz="1400">
                <a:effectLst/>
                <a:latin typeface="Times New Roman" panose="02020603050405020304" pitchFamily="18"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ε</a:t>
            </a:r>
            <a:r>
              <a:rPr lang="en-US" sz="1400" baseline="-25000">
                <a:effectLst/>
                <a:latin typeface="Calibri" panose="020F0502020204030204" pitchFamily="34" charset="0"/>
                <a:ea typeface="Times New Roman" panose="02020603050405020304" pitchFamily="18" charset="0"/>
              </a:rPr>
              <a:t>n</a:t>
            </a:r>
            <a:r>
              <a:rPr lang="en-US" sz="1400">
                <a:effectLst/>
                <a:latin typeface="Calibri" panose="020F0502020204030204" pitchFamily="34" charset="0"/>
                <a:ea typeface="Times New Roman" panose="02020603050405020304" pitchFamily="18" charset="0"/>
              </a:rPr>
              <a:t> – (</a:t>
            </a:r>
            <a:r>
              <a:rPr lang="en-US" sz="1400" b="1">
                <a:effectLst/>
                <a:latin typeface="Calibri" panose="020F0502020204030204" pitchFamily="34" charset="0"/>
                <a:ea typeface="Times New Roman" panose="02020603050405020304" pitchFamily="18" charset="0"/>
              </a:rPr>
              <a:t>v</a:t>
            </a:r>
            <a:r>
              <a:rPr lang="en-US" sz="1400" baseline="-25000">
                <a:effectLst/>
                <a:latin typeface="Calibri" panose="020F0502020204030204" pitchFamily="34" charset="0"/>
                <a:ea typeface="Times New Roman" panose="02020603050405020304" pitchFamily="18" charset="0"/>
              </a:rPr>
              <a:t>n</a:t>
            </a:r>
            <a:r>
              <a:rPr lang="en-US" sz="1400">
                <a:effectLst/>
                <a:latin typeface="Calibri" panose="020F0502020204030204" pitchFamily="34" charset="0"/>
                <a:ea typeface="Times New Roman" panose="02020603050405020304" pitchFamily="18" charset="0"/>
              </a:rPr>
              <a:t>/T</a:t>
            </a:r>
            <a:r>
              <a:rPr lang="en-US" sz="1400" baseline="-25000">
                <a:effectLst/>
                <a:latin typeface="Calibri" panose="020F0502020204030204" pitchFamily="34" charset="0"/>
                <a:ea typeface="Times New Roman" panose="02020603050405020304" pitchFamily="18" charset="0"/>
              </a:rPr>
              <a:t>n</a:t>
            </a:r>
            <a:r>
              <a:rPr lang="en-US" sz="1400">
                <a:effectLst/>
                <a:latin typeface="Calibri" panose="020F0502020204030204" pitchFamily="34" charset="0"/>
                <a:ea typeface="Times New Roman" panose="02020603050405020304" pitchFamily="18" charset="0"/>
              </a:rPr>
              <a:t>)·d</a:t>
            </a:r>
            <a:r>
              <a:rPr lang="en-US" sz="1400" b="1">
                <a:effectLst/>
                <a:latin typeface="Cambria Math" panose="02040503050406030204" pitchFamily="18" charset="0"/>
                <a:ea typeface="Times New Roman" panose="02020603050405020304" pitchFamily="18" charset="0"/>
                <a:cs typeface="Calibri" panose="020F0502020204030204" pitchFamily="34" charset="0"/>
              </a:rPr>
              <a:t>℘</a:t>
            </a:r>
            <a:r>
              <a:rPr lang="en-US" sz="1400" baseline="-25000">
                <a:effectLst/>
                <a:latin typeface="Cambria Math" panose="02040503050406030204" pitchFamily="18" charset="0"/>
                <a:ea typeface="Times New Roman" panose="02020603050405020304" pitchFamily="18" charset="0"/>
                <a:cs typeface="Calibri" panose="020F0502020204030204" pitchFamily="34" charset="0"/>
              </a:rPr>
              <a:t>n</a:t>
            </a:r>
            <a:r>
              <a:rPr lang="en-US" sz="1400">
                <a:effectLst/>
                <a:latin typeface="Calibri" panose="020F0502020204030204" pitchFamily="34" charset="0"/>
                <a:ea typeface="Times New Roman" panose="02020603050405020304" pitchFamily="18" charset="0"/>
              </a:rPr>
              <a:t> - (μ</a:t>
            </a:r>
            <a:r>
              <a:rPr lang="en-US" sz="1400" baseline="-25000">
                <a:effectLst/>
                <a:latin typeface="Calibri" panose="020F0502020204030204" pitchFamily="34" charset="0"/>
                <a:ea typeface="Times New Roman" panose="02020603050405020304" pitchFamily="18" charset="0"/>
              </a:rPr>
              <a:t>n</a:t>
            </a:r>
            <a:r>
              <a:rPr lang="en-US" sz="1400">
                <a:effectLst/>
                <a:latin typeface="Calibri" panose="020F0502020204030204" pitchFamily="34" charset="0"/>
                <a:ea typeface="Times New Roman" panose="02020603050405020304" pitchFamily="18" charset="0"/>
              </a:rPr>
              <a:t>/T</a:t>
            </a:r>
            <a:r>
              <a:rPr lang="en-US" sz="1400" baseline="-25000">
                <a:effectLst/>
                <a:latin typeface="Calibri" panose="020F0502020204030204" pitchFamily="34" charset="0"/>
                <a:ea typeface="Times New Roman" panose="02020603050405020304" pitchFamily="18" charset="0"/>
              </a:rPr>
              <a:t>n</a:t>
            </a:r>
            <a:r>
              <a:rPr lang="en-US" sz="1400">
                <a:effectLst/>
                <a:latin typeface="Calibri" panose="020F0502020204030204" pitchFamily="34" charset="0"/>
                <a:ea typeface="Times New Roman" panose="02020603050405020304" pitchFamily="18" charset="0"/>
              </a:rPr>
              <a:t>)dn</a:t>
            </a:r>
            <a:r>
              <a:rPr lang="en-US" sz="1400" baseline="-25000">
                <a:effectLst/>
                <a:latin typeface="Calibri" panose="020F0502020204030204" pitchFamily="34" charset="0"/>
                <a:ea typeface="Times New Roman" panose="02020603050405020304" pitchFamily="18" charset="0"/>
              </a:rPr>
              <a:t>n</a:t>
            </a:r>
            <a:r>
              <a:rPr lang="en-US" sz="1400">
                <a:effectLst/>
                <a:latin typeface="Calibri" panose="020F0502020204030204" pitchFamily="34" charset="0"/>
                <a:ea typeface="Times New Roman" panose="02020603050405020304" pitchFamily="18" charset="0"/>
              </a:rPr>
              <a:t> – (</a:t>
            </a:r>
            <a:r>
              <a:rPr lang="en-US" sz="1400">
                <a:effectLst/>
                <a:latin typeface="Lucida Handwriting" panose="03010101010101010101" pitchFamily="66" charset="0"/>
                <a:ea typeface="Times New Roman" panose="02020603050405020304" pitchFamily="18" charset="0"/>
                <a:cs typeface="Calibri" panose="020F0502020204030204" pitchFamily="34" charset="0"/>
              </a:rPr>
              <a:t>m</a:t>
            </a:r>
            <a:r>
              <a:rPr lang="en-US" sz="1400" baseline="-25000">
                <a:effectLst/>
                <a:latin typeface="Calibri" panose="020F0502020204030204" pitchFamily="34" charset="0"/>
                <a:ea typeface="Times New Roman" panose="02020603050405020304" pitchFamily="18" charset="0"/>
              </a:rPr>
              <a:t>n</a:t>
            </a:r>
            <a:r>
              <a:rPr lang="en-US" sz="1400">
                <a:effectLst/>
                <a:latin typeface="Calibri" panose="020F0502020204030204" pitchFamily="34" charset="0"/>
                <a:ea typeface="Times New Roman" panose="02020603050405020304" pitchFamily="18" charset="0"/>
              </a:rPr>
              <a:t>/T</a:t>
            </a:r>
            <a:r>
              <a:rPr lang="en-US" sz="1400" baseline="-25000">
                <a:effectLst/>
                <a:latin typeface="Calibri" panose="020F0502020204030204" pitchFamily="34" charset="0"/>
                <a:ea typeface="Times New Roman" panose="02020603050405020304" pitchFamily="18" charset="0"/>
              </a:rPr>
              <a:t>n</a:t>
            </a:r>
            <a:r>
              <a:rPr lang="en-US" sz="1400">
                <a:effectLst/>
                <a:latin typeface="Calibri" panose="020F0502020204030204" pitchFamily="34" charset="0"/>
                <a:ea typeface="Times New Roman" panose="02020603050405020304" pitchFamily="18" charset="0"/>
              </a:rPr>
              <a:t>)dψ </a:t>
            </a:r>
          </a:p>
        </p:txBody>
      </p:sp>
      <p:sp>
        <p:nvSpPr>
          <p:cNvPr id="24" name="TextBox 23">
            <a:extLst>
              <a:ext uri="{FF2B5EF4-FFF2-40B4-BE49-F238E27FC236}">
                <a16:creationId xmlns:a16="http://schemas.microsoft.com/office/drawing/2014/main" id="{2601E758-0DEE-42A3-AE68-FA271E972815}"/>
              </a:ext>
            </a:extLst>
          </p:cNvPr>
          <p:cNvSpPr txBox="1"/>
          <p:nvPr/>
        </p:nvSpPr>
        <p:spPr>
          <a:xfrm>
            <a:off x="4869503" y="4721238"/>
            <a:ext cx="2234930" cy="307777"/>
          </a:xfrm>
          <a:prstGeom prst="rect">
            <a:avLst/>
          </a:prstGeom>
          <a:noFill/>
        </p:spPr>
        <p:txBody>
          <a:bodyPr wrap="square">
            <a:spAutoFit/>
          </a:bodyPr>
          <a:lstStyle/>
          <a:p>
            <a:r>
              <a:rPr lang="en-US" sz="1400">
                <a:effectLst/>
                <a:latin typeface="Times New Roman" panose="02020603050405020304" pitchFamily="18" charset="0"/>
                <a:ea typeface="Times New Roman" panose="02020603050405020304" pitchFamily="18" charset="0"/>
              </a:rPr>
              <a:t>0 = (</a:t>
            </a:r>
            <a:r>
              <a:rPr lang="en-US" sz="1400">
                <a:effectLst/>
                <a:latin typeface="Calibri" panose="020F0502020204030204" pitchFamily="34" charset="0"/>
                <a:ea typeface="Times New Roman" panose="02020603050405020304" pitchFamily="18" charset="0"/>
              </a:rPr>
              <a:t>ε</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 + p</a:t>
            </a:r>
            <a:r>
              <a:rPr lang="en-US" sz="1400" baseline="-25000">
                <a:effectLst/>
                <a:latin typeface="Calibri" panose="020F0502020204030204" pitchFamily="34" charset="0"/>
                <a:ea typeface="Times New Roman" panose="02020603050405020304" pitchFamily="18" charset="0"/>
              </a:rPr>
              <a:t>c</a:t>
            </a:r>
            <a:r>
              <a:rPr lang="en-US" sz="1400">
                <a:effectLst/>
                <a:latin typeface="Times New Roman" panose="02020603050405020304" pitchFamily="18" charset="0"/>
                <a:ea typeface="Times New Roman" panose="02020603050405020304" pitchFamily="18" charset="0"/>
              </a:rPr>
              <a:t> - </a:t>
            </a:r>
            <a:r>
              <a:rPr lang="en-US" sz="1400" b="1">
                <a:effectLst/>
                <a:latin typeface="Cambria Math" panose="02040503050406030204" pitchFamily="18" charset="0"/>
                <a:ea typeface="Times New Roman" panose="02020603050405020304" pitchFamily="18" charset="0"/>
                <a:cs typeface="Times New Roman" panose="02020603050405020304" pitchFamily="18" charset="0"/>
              </a:rPr>
              <a:t>℘</a:t>
            </a:r>
            <a:r>
              <a:rPr lang="en-US" sz="1400" baseline="-25000">
                <a:effectLst/>
                <a:latin typeface="Cambria Math" panose="02040503050406030204" pitchFamily="18" charset="0"/>
                <a:ea typeface="Times New Roman" panose="02020603050405020304" pitchFamily="18" charset="0"/>
                <a:cs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a:t>
            </a:r>
            <a:r>
              <a:rPr lang="en-US" sz="1400" b="1">
                <a:effectLst/>
                <a:latin typeface="Times New Roman" panose="02020603050405020304" pitchFamily="18" charset="0"/>
                <a:ea typeface="Times New Roman" panose="02020603050405020304" pitchFamily="18" charset="0"/>
              </a:rPr>
              <a:t>v</a:t>
            </a:r>
            <a:r>
              <a:rPr lang="en-US" sz="1400" baseline="-25000">
                <a:effectLst/>
                <a:latin typeface="Times New Roman" panose="02020603050405020304" pitchFamily="18" charset="0"/>
                <a:ea typeface="Times New Roman" panose="02020603050405020304" pitchFamily="18" charset="0"/>
              </a:rPr>
              <a:t>c</a:t>
            </a:r>
            <a:r>
              <a:rPr lang="en-US" sz="1400">
                <a:effectLst/>
                <a:latin typeface="Times New Roman" panose="02020603050405020304" pitchFamily="18" charset="0"/>
                <a:ea typeface="Times New Roman" panose="02020603050405020304" pitchFamily="18" charset="0"/>
              </a:rPr>
              <a:t> – </a:t>
            </a:r>
            <a:r>
              <a:rPr lang="en-US" sz="1400">
                <a:effectLst/>
                <a:latin typeface="Calibri" panose="020F0502020204030204" pitchFamily="34" charset="0"/>
                <a:ea typeface="Times New Roman" panose="02020603050405020304" pitchFamily="18" charset="0"/>
              </a:rPr>
              <a:t>μ</a:t>
            </a:r>
            <a:r>
              <a:rPr lang="en-US" sz="1400" baseline="-25000">
                <a:effectLst/>
                <a:latin typeface="Calibri" panose="020F0502020204030204" pitchFamily="34" charset="0"/>
                <a:ea typeface="Times New Roman" panose="02020603050405020304" pitchFamily="18" charset="0"/>
              </a:rPr>
              <a:t>c</a:t>
            </a:r>
            <a:r>
              <a:rPr lang="en-US" sz="1400">
                <a:effectLst/>
                <a:latin typeface="Times New Roman" panose="02020603050405020304" pitchFamily="18" charset="0"/>
                <a:ea typeface="Times New Roman" panose="02020603050405020304" pitchFamily="18" charset="0"/>
              </a:rPr>
              <a:t>n</a:t>
            </a:r>
            <a:r>
              <a:rPr lang="en-US" sz="1400" baseline="-25000">
                <a:effectLst/>
                <a:latin typeface="Times New Roman" panose="02020603050405020304" pitchFamily="18" charset="0"/>
                <a:ea typeface="Times New Roman" panose="02020603050405020304" pitchFamily="18" charset="0"/>
              </a:rPr>
              <a:t>c</a:t>
            </a:r>
            <a:r>
              <a:rPr lang="en-US" sz="1400">
                <a:effectLst/>
                <a:latin typeface="Times New Roman" panose="02020603050405020304" pitchFamily="18" charset="0"/>
                <a:ea typeface="Times New Roman" panose="02020603050405020304" pitchFamily="18" charset="0"/>
              </a:rPr>
              <a:t>)</a:t>
            </a:r>
            <a:endParaRPr lang="en-US" sz="1400"/>
          </a:p>
        </p:txBody>
      </p:sp>
      <p:sp>
        <p:nvSpPr>
          <p:cNvPr id="25" name="TextBox 24">
            <a:extLst>
              <a:ext uri="{FF2B5EF4-FFF2-40B4-BE49-F238E27FC236}">
                <a16:creationId xmlns:a16="http://schemas.microsoft.com/office/drawing/2014/main" id="{23FB659E-F656-455D-981D-F9CDE25FF18C}"/>
              </a:ext>
            </a:extLst>
          </p:cNvPr>
          <p:cNvSpPr txBox="1"/>
          <p:nvPr/>
        </p:nvSpPr>
        <p:spPr>
          <a:xfrm>
            <a:off x="4869503" y="5212587"/>
            <a:ext cx="3810812" cy="307777"/>
          </a:xfrm>
          <a:prstGeom prst="rect">
            <a:avLst/>
          </a:prstGeom>
          <a:noFill/>
        </p:spPr>
        <p:txBody>
          <a:bodyPr wrap="square">
            <a:spAutoFit/>
          </a:bodyPr>
          <a:lstStyle/>
          <a:p>
            <a:r>
              <a:rPr lang="en-US" sz="1400">
                <a:effectLst/>
                <a:latin typeface="Times New Roman" panose="02020603050405020304" pitchFamily="18" charset="0"/>
                <a:ea typeface="Times New Roman" panose="02020603050405020304" pitchFamily="18" charset="0"/>
              </a:rPr>
              <a:t>0 = (1/T</a:t>
            </a:r>
            <a:r>
              <a:rPr lang="en-US" sz="1400" baseline="-25000">
                <a:effectLst/>
                <a:latin typeface="Times New Roman" panose="02020603050405020304" pitchFamily="18" charset="0"/>
                <a:ea typeface="Times New Roman" panose="02020603050405020304" pitchFamily="18" charset="0"/>
              </a:rPr>
              <a:t>c</a:t>
            </a:r>
            <a:r>
              <a:rPr lang="en-US" sz="1400">
                <a:effectLst/>
                <a:latin typeface="Times New Roman" panose="02020603050405020304" pitchFamily="18"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ε</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 – (</a:t>
            </a:r>
            <a:r>
              <a:rPr lang="en-US" sz="1400" b="1">
                <a:effectLst/>
                <a:latin typeface="Calibri" panose="020F0502020204030204" pitchFamily="34" charset="0"/>
                <a:ea typeface="Times New Roman" panose="02020603050405020304" pitchFamily="18" charset="0"/>
              </a:rPr>
              <a:t>v</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/T</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)·d</a:t>
            </a:r>
            <a:r>
              <a:rPr lang="en-US" sz="1400" b="1">
                <a:effectLst/>
                <a:latin typeface="Cambria Math" panose="02040503050406030204" pitchFamily="18" charset="0"/>
                <a:ea typeface="Times New Roman" panose="02020603050405020304" pitchFamily="18" charset="0"/>
                <a:cs typeface="Calibri" panose="020F0502020204030204" pitchFamily="34" charset="0"/>
              </a:rPr>
              <a:t>℘</a:t>
            </a:r>
            <a:r>
              <a:rPr lang="en-US" sz="1400" baseline="-25000">
                <a:effectLst/>
                <a:latin typeface="Cambria Math" panose="02040503050406030204" pitchFamily="18" charset="0"/>
                <a:ea typeface="Times New Roman" panose="02020603050405020304" pitchFamily="18" charset="0"/>
                <a:cs typeface="Calibri" panose="020F0502020204030204" pitchFamily="34" charset="0"/>
              </a:rPr>
              <a:t>c</a:t>
            </a:r>
            <a:r>
              <a:rPr lang="en-US" sz="1400">
                <a:effectLst/>
                <a:latin typeface="Calibri" panose="020F0502020204030204" pitchFamily="34" charset="0"/>
                <a:ea typeface="Times New Roman" panose="02020603050405020304" pitchFamily="18" charset="0"/>
              </a:rPr>
              <a:t> - (μ</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/T</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)dn</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 – (</a:t>
            </a:r>
            <a:r>
              <a:rPr lang="en-US" sz="1400">
                <a:effectLst/>
                <a:latin typeface="Lucida Handwriting" panose="03010101010101010101" pitchFamily="66" charset="0"/>
                <a:ea typeface="Times New Roman" panose="02020603050405020304" pitchFamily="18" charset="0"/>
                <a:cs typeface="Calibri" panose="020F0502020204030204" pitchFamily="34" charset="0"/>
              </a:rPr>
              <a:t>m</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/T</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)dψ</a:t>
            </a:r>
            <a:endParaRPr lang="en-US" sz="1400"/>
          </a:p>
        </p:txBody>
      </p:sp>
      <p:sp>
        <p:nvSpPr>
          <p:cNvPr id="27" name="TextBox 26">
            <a:extLst>
              <a:ext uri="{FF2B5EF4-FFF2-40B4-BE49-F238E27FC236}">
                <a16:creationId xmlns:a16="http://schemas.microsoft.com/office/drawing/2014/main" id="{D67EA6EC-E173-4A89-8C24-60077AF9FCA8}"/>
              </a:ext>
            </a:extLst>
          </p:cNvPr>
          <p:cNvSpPr txBox="1"/>
          <p:nvPr/>
        </p:nvSpPr>
        <p:spPr>
          <a:xfrm>
            <a:off x="9442025" y="3470047"/>
            <a:ext cx="2536488" cy="738664"/>
          </a:xfrm>
          <a:prstGeom prst="rect">
            <a:avLst/>
          </a:prstGeom>
          <a:noFill/>
        </p:spPr>
        <p:txBody>
          <a:bodyPr wrap="square">
            <a:spAutoFit/>
          </a:bodyPr>
          <a:lstStyle/>
          <a:p>
            <a:r>
              <a:rPr lang="en-US" sz="1400">
                <a:effectLst/>
                <a:latin typeface="Calibri" panose="020F0502020204030204" pitchFamily="34" charset="0"/>
                <a:ea typeface="Times New Roman" panose="02020603050405020304" pitchFamily="18" charset="0"/>
              </a:rPr>
              <a:t>(where the moment </a:t>
            </a:r>
            <a:r>
              <a:rPr lang="en-US" sz="1400">
                <a:effectLst/>
                <a:latin typeface="Lucida Handwriting" panose="03010101010101010101" pitchFamily="66" charset="0"/>
                <a:ea typeface="Times New Roman" panose="02020603050405020304" pitchFamily="18" charset="0"/>
                <a:cs typeface="Calibri" panose="020F0502020204030204" pitchFamily="34" charset="0"/>
              </a:rPr>
              <a:t>m</a:t>
            </a:r>
            <a:r>
              <a:rPr lang="en-US" sz="1400" baseline="-25000">
                <a:effectLst/>
                <a:latin typeface="Lucida Handwriting" panose="03010101010101010101" pitchFamily="66" charset="0"/>
                <a:ea typeface="Times New Roman" panose="02020603050405020304" pitchFamily="18" charset="0"/>
                <a:cs typeface="Calibri" panose="020F0502020204030204" pitchFamily="34" charset="0"/>
              </a:rPr>
              <a:t>n</a:t>
            </a:r>
            <a:r>
              <a:rPr lang="en-US" sz="1400">
                <a:effectLst/>
                <a:latin typeface="Calibri" panose="020F0502020204030204" pitchFamily="34" charset="0"/>
                <a:ea typeface="Times New Roman" panose="02020603050405020304" pitchFamily="18" charset="0"/>
              </a:rPr>
              <a:t> = mn</a:t>
            </a:r>
            <a:r>
              <a:rPr lang="en-US" sz="1400" baseline="-25000">
                <a:effectLst/>
                <a:latin typeface="Calibri" panose="020F0502020204030204" pitchFamily="34" charset="0"/>
                <a:ea typeface="Times New Roman" panose="02020603050405020304" pitchFamily="18" charset="0"/>
              </a:rPr>
              <a:t>n</a:t>
            </a:r>
            <a:r>
              <a:rPr lang="en-US" sz="1400">
                <a:effectLst/>
                <a:latin typeface="Calibri" panose="020F0502020204030204" pitchFamily="34" charset="0"/>
                <a:ea typeface="Times New Roman" panose="02020603050405020304" pitchFamily="18" charset="0"/>
              </a:rPr>
              <a:t> = ρ</a:t>
            </a:r>
            <a:r>
              <a:rPr lang="en-US" sz="1400" baseline="-25000">
                <a:effectLst/>
                <a:latin typeface="Calibri" panose="020F0502020204030204" pitchFamily="34" charset="0"/>
                <a:ea typeface="Times New Roman" panose="02020603050405020304" pitchFamily="18" charset="0"/>
              </a:rPr>
              <a:t>n</a:t>
            </a:r>
            <a:r>
              <a:rPr lang="en-US" sz="1400">
                <a:effectLst/>
                <a:latin typeface="Calibri" panose="020F0502020204030204" pitchFamily="34" charset="0"/>
                <a:ea typeface="Times New Roman" panose="02020603050405020304" pitchFamily="18" charset="0"/>
              </a:rPr>
              <a:t> is the mass density of the normal part)</a:t>
            </a:r>
            <a:endParaRPr lang="en-US" sz="1400"/>
          </a:p>
        </p:txBody>
      </p:sp>
      <mc:AlternateContent xmlns:mc="http://schemas.openxmlformats.org/markup-compatibility/2006">
        <mc:Choice xmlns:p14="http://schemas.microsoft.com/office/powerpoint/2010/main" Requires="p14">
          <p:contentPart p14:bwMode="auto" r:id="rId8">
            <p14:nvContentPartPr>
              <p14:cNvPr id="28" name="Ink 27">
                <a:extLst>
                  <a:ext uri="{FF2B5EF4-FFF2-40B4-BE49-F238E27FC236}">
                    <a16:creationId xmlns:a16="http://schemas.microsoft.com/office/drawing/2014/main" id="{9E9A6C59-5153-40FE-9E7C-6BAD7C6DABA4}"/>
                  </a:ext>
                </a:extLst>
              </p14:cNvPr>
              <p14:cNvContentPartPr/>
              <p14:nvPr/>
            </p14:nvContentPartPr>
            <p14:xfrm>
              <a:off x="8295187" y="3869448"/>
              <a:ext cx="998280" cy="294840"/>
            </p14:xfrm>
          </p:contentPart>
        </mc:Choice>
        <mc:Fallback>
          <p:pic>
            <p:nvPicPr>
              <p:cNvPr id="28" name="Ink 27">
                <a:extLst>
                  <a:ext uri="{FF2B5EF4-FFF2-40B4-BE49-F238E27FC236}">
                    <a16:creationId xmlns:a16="http://schemas.microsoft.com/office/drawing/2014/main" id="{9E9A6C59-5153-40FE-9E7C-6BAD7C6DABA4}"/>
                  </a:ext>
                </a:extLst>
              </p:cNvPr>
              <p:cNvPicPr/>
              <p:nvPr/>
            </p:nvPicPr>
            <p:blipFill>
              <a:blip r:embed="rId9"/>
              <a:stretch>
                <a:fillRect/>
              </a:stretch>
            </p:blipFill>
            <p:spPr>
              <a:xfrm>
                <a:off x="8286187" y="3860437"/>
                <a:ext cx="1015920" cy="312502"/>
              </a:xfrm>
              <a:prstGeom prst="rect">
                <a:avLst/>
              </a:prstGeom>
            </p:spPr>
          </p:pic>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CD770EEA-99AA-4CDC-92D6-9AD1A77A6325}"/>
                  </a:ext>
                </a:extLst>
              </p:cNvPr>
              <p:cNvSpPr txBox="1"/>
              <p:nvPr/>
            </p:nvSpPr>
            <p:spPr>
              <a:xfrm>
                <a:off x="448451" y="3870157"/>
                <a:ext cx="3588527" cy="523220"/>
              </a:xfrm>
              <a:prstGeom prst="rect">
                <a:avLst/>
              </a:prstGeom>
              <a:noFill/>
            </p:spPr>
            <p:txBody>
              <a:bodyPr wrap="square" rtlCol="0">
                <a:spAutoFit/>
              </a:bodyPr>
              <a:lstStyle/>
              <a:p>
                <a:r>
                  <a:rPr lang="en-US" sz="1400"/>
                  <a:t>simplify via following equations to isolate the </a:t>
                </a:r>
                <a14:m>
                  <m:oMath xmlns:m="http://schemas.openxmlformats.org/officeDocument/2006/math">
                    <m:acc>
                      <m:accPr>
                        <m:chr m:val="̇"/>
                        <m:ctrlPr>
                          <a:rPr lang="en-US" sz="1400" i="1" smtClean="0">
                            <a:latin typeface="Cambria Math" panose="02040503050406030204" pitchFamily="18" charset="0"/>
                          </a:rPr>
                        </m:ctrlPr>
                      </m:accPr>
                      <m:e>
                        <m:r>
                          <a:rPr lang="en-US" sz="1400" i="1">
                            <a:latin typeface="Cambria Math" panose="02040503050406030204" pitchFamily="18" charset="0"/>
                          </a:rPr>
                          <m:t>𝑠</m:t>
                        </m:r>
                      </m:e>
                    </m:acc>
                  </m:oMath>
                </a14:m>
                <a:r>
                  <a:rPr lang="en-US" sz="1400" baseline="-25000"/>
                  <a:t>int</a:t>
                </a:r>
                <a:r>
                  <a:rPr lang="en-US" sz="1400"/>
                  <a:t> part.</a:t>
                </a:r>
              </a:p>
            </p:txBody>
          </p:sp>
        </mc:Choice>
        <mc:Fallback xmlns="">
          <p:sp>
            <p:nvSpPr>
              <p:cNvPr id="29" name="TextBox 28">
                <a:extLst>
                  <a:ext uri="{FF2B5EF4-FFF2-40B4-BE49-F238E27FC236}">
                    <a16:creationId xmlns:a16="http://schemas.microsoft.com/office/drawing/2014/main" id="{CD770EEA-99AA-4CDC-92D6-9AD1A77A6325}"/>
                  </a:ext>
                </a:extLst>
              </p:cNvPr>
              <p:cNvSpPr txBox="1">
                <a:spLocks noRot="1" noChangeAspect="1" noMove="1" noResize="1" noEditPoints="1" noAdjustHandles="1" noChangeArrowheads="1" noChangeShapeType="1" noTextEdit="1"/>
              </p:cNvSpPr>
              <p:nvPr/>
            </p:nvSpPr>
            <p:spPr>
              <a:xfrm>
                <a:off x="448451" y="3870157"/>
                <a:ext cx="3588527" cy="523220"/>
              </a:xfrm>
              <a:prstGeom prst="rect">
                <a:avLst/>
              </a:prstGeom>
              <a:blipFill>
                <a:blip r:embed="rId11"/>
                <a:stretch>
                  <a:fillRect l="-510" t="-2326" b="-10465"/>
                </a:stretch>
              </a:blipFill>
            </p:spPr>
            <p:txBody>
              <a:bodyPr/>
              <a:lstStyle/>
              <a:p>
                <a:r>
                  <a:rPr lang="en-US">
                    <a:noFill/>
                  </a:rPr>
                  <a:t> </a:t>
                </a:r>
              </a:p>
            </p:txBody>
          </p:sp>
        </mc:Fallback>
      </mc:AlternateContent>
      <p:graphicFrame>
        <p:nvGraphicFramePr>
          <p:cNvPr id="30" name="Object 29">
            <a:extLst>
              <a:ext uri="{FF2B5EF4-FFF2-40B4-BE49-F238E27FC236}">
                <a16:creationId xmlns:a16="http://schemas.microsoft.com/office/drawing/2014/main" id="{F7AD67D9-3750-4DDB-BB20-47782A6B29D1}"/>
              </a:ext>
            </a:extLst>
          </p:cNvPr>
          <p:cNvGraphicFramePr>
            <a:graphicFrameLocks noChangeAspect="1"/>
          </p:cNvGraphicFramePr>
          <p:nvPr>
            <p:extLst>
              <p:ext uri="{D42A27DB-BD31-4B8C-83A1-F6EECF244321}">
                <p14:modId xmlns:p14="http://schemas.microsoft.com/office/powerpoint/2010/main" val="2893749124"/>
              </p:ext>
            </p:extLst>
          </p:nvPr>
        </p:nvGraphicFramePr>
        <p:xfrm>
          <a:off x="4947227" y="6059799"/>
          <a:ext cx="3043528" cy="477188"/>
        </p:xfrm>
        <a:graphic>
          <a:graphicData uri="http://schemas.openxmlformats.org/presentationml/2006/ole">
            <mc:AlternateContent xmlns:mc="http://schemas.openxmlformats.org/markup-compatibility/2006">
              <mc:Choice xmlns:v="urn:schemas-microsoft-com:vml" Requires="v">
                <p:oleObj name="Equation" r:id="rId12" imgW="2491365" imgH="390504" progId="Equation.DSMT4">
                  <p:embed/>
                </p:oleObj>
              </mc:Choice>
              <mc:Fallback>
                <p:oleObj name="Equation" r:id="rId12" imgW="2491365" imgH="390504" progId="Equation.DSMT4">
                  <p:embed/>
                  <p:pic>
                    <p:nvPicPr>
                      <p:cNvPr id="0" name=""/>
                      <p:cNvPicPr/>
                      <p:nvPr/>
                    </p:nvPicPr>
                    <p:blipFill>
                      <a:blip r:embed="rId13"/>
                      <a:stretch>
                        <a:fillRect/>
                      </a:stretch>
                    </p:blipFill>
                    <p:spPr>
                      <a:xfrm>
                        <a:off x="4947227" y="6059799"/>
                        <a:ext cx="3043528" cy="477188"/>
                      </a:xfrm>
                      <a:prstGeom prst="rect">
                        <a:avLst/>
                      </a:prstGeom>
                    </p:spPr>
                  </p:pic>
                </p:oleObj>
              </mc:Fallback>
            </mc:AlternateContent>
          </a:graphicData>
        </a:graphic>
      </p:graphicFrame>
      <p:sp>
        <p:nvSpPr>
          <p:cNvPr id="31" name="TextBox 30">
            <a:extLst>
              <a:ext uri="{FF2B5EF4-FFF2-40B4-BE49-F238E27FC236}">
                <a16:creationId xmlns:a16="http://schemas.microsoft.com/office/drawing/2014/main" id="{39C6B754-5639-4497-955A-FA61D4C80F0A}"/>
              </a:ext>
            </a:extLst>
          </p:cNvPr>
          <p:cNvSpPr txBox="1"/>
          <p:nvPr/>
        </p:nvSpPr>
        <p:spPr>
          <a:xfrm>
            <a:off x="448452" y="6133218"/>
            <a:ext cx="2489302" cy="307777"/>
          </a:xfrm>
          <a:prstGeom prst="rect">
            <a:avLst/>
          </a:prstGeom>
          <a:noFill/>
        </p:spPr>
        <p:txBody>
          <a:bodyPr wrap="square" rtlCol="0">
            <a:spAutoFit/>
          </a:bodyPr>
          <a:lstStyle/>
          <a:p>
            <a:r>
              <a:rPr lang="en-US" sz="1400"/>
              <a:t>finally get this.  </a:t>
            </a:r>
          </a:p>
        </p:txBody>
      </p:sp>
      <p:sp>
        <p:nvSpPr>
          <p:cNvPr id="32" name="TextBox 31">
            <a:extLst>
              <a:ext uri="{FF2B5EF4-FFF2-40B4-BE49-F238E27FC236}">
                <a16:creationId xmlns:a16="http://schemas.microsoft.com/office/drawing/2014/main" id="{778D7A01-58A1-4C3D-820F-A927025D6836}"/>
              </a:ext>
            </a:extLst>
          </p:cNvPr>
          <p:cNvSpPr txBox="1"/>
          <p:nvPr/>
        </p:nvSpPr>
        <p:spPr>
          <a:xfrm>
            <a:off x="8816954" y="5999976"/>
            <a:ext cx="2489302" cy="523220"/>
          </a:xfrm>
          <a:prstGeom prst="rect">
            <a:avLst/>
          </a:prstGeom>
          <a:noFill/>
        </p:spPr>
        <p:txBody>
          <a:bodyPr wrap="square" rtlCol="0">
            <a:spAutoFit/>
          </a:bodyPr>
          <a:lstStyle/>
          <a:p>
            <a:r>
              <a:rPr lang="en-US" sz="1400"/>
              <a:t>we’ll presume reversible dynamics, whereby </a:t>
            </a:r>
            <a:r>
              <a:rPr lang="el-GR" sz="1400">
                <a:latin typeface="Calibri" panose="020F0502020204030204" pitchFamily="34" charset="0"/>
                <a:cs typeface="Calibri" panose="020F0502020204030204" pitchFamily="34" charset="0"/>
              </a:rPr>
              <a:t>π</a:t>
            </a:r>
            <a:r>
              <a:rPr lang="en-US" sz="1400">
                <a:latin typeface="Calibri" panose="020F0502020204030204" pitchFamily="34" charset="0"/>
                <a:cs typeface="Calibri" panose="020F0502020204030204" pitchFamily="34" charset="0"/>
              </a:rPr>
              <a:t> = p.  </a:t>
            </a:r>
            <a:endParaRPr lang="en-US" sz="1400"/>
          </a:p>
        </p:txBody>
      </p:sp>
    </p:spTree>
    <p:extLst>
      <p:ext uri="{BB962C8B-B14F-4D97-AF65-F5344CB8AC3E}">
        <p14:creationId xmlns:p14="http://schemas.microsoft.com/office/powerpoint/2010/main" val="359791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2937753" y="249052"/>
            <a:ext cx="5357434" cy="668730"/>
          </a:xfrm>
        </p:spPr>
        <p:txBody>
          <a:bodyPr>
            <a:normAutofit fontScale="90000"/>
          </a:bodyPr>
          <a:lstStyle/>
          <a:p>
            <a:r>
              <a:rPr lang="en-US" sz="4400" b="1" u="sng">
                <a:latin typeface="+mn-lt"/>
              </a:rPr>
              <a:t>4He – Thermodynamics</a:t>
            </a:r>
            <a:endParaRPr lang="en-US" b="1" u="sng">
              <a:latin typeface="+mn-lt"/>
            </a:endParaRPr>
          </a:p>
        </p:txBody>
      </p:sp>
      <p:sp>
        <p:nvSpPr>
          <p:cNvPr id="16" name="Rectangle 6">
            <a:extLst>
              <a:ext uri="{FF2B5EF4-FFF2-40B4-BE49-F238E27FC236}">
                <a16:creationId xmlns:a16="http://schemas.microsoft.com/office/drawing/2014/main" id="{36874AD3-D06B-4150-BDFF-0CF5840C600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TextBox 17">
            <a:extLst>
              <a:ext uri="{FF2B5EF4-FFF2-40B4-BE49-F238E27FC236}">
                <a16:creationId xmlns:a16="http://schemas.microsoft.com/office/drawing/2014/main" id="{96A14D10-8D38-4F8E-851C-4D040649E849}"/>
              </a:ext>
            </a:extLst>
          </p:cNvPr>
          <p:cNvSpPr txBox="1"/>
          <p:nvPr/>
        </p:nvSpPr>
        <p:spPr>
          <a:xfrm>
            <a:off x="672188" y="1325220"/>
            <a:ext cx="3517802" cy="954107"/>
          </a:xfrm>
          <a:prstGeom prst="rect">
            <a:avLst/>
          </a:prstGeom>
          <a:noFill/>
        </p:spPr>
        <p:txBody>
          <a:bodyPr wrap="square" rtlCol="0">
            <a:spAutoFit/>
          </a:bodyPr>
          <a:lstStyle/>
          <a:p>
            <a:r>
              <a:rPr lang="en-US" sz="1400"/>
              <a:t>So plug that back into our balance equations.  Combining the two density, momenta, and energy equations, we have, along with the entropy equation:</a:t>
            </a:r>
          </a:p>
        </p:txBody>
      </p:sp>
      <p:graphicFrame>
        <p:nvGraphicFramePr>
          <p:cNvPr id="33" name="Object 32">
            <a:extLst>
              <a:ext uri="{FF2B5EF4-FFF2-40B4-BE49-F238E27FC236}">
                <a16:creationId xmlns:a16="http://schemas.microsoft.com/office/drawing/2014/main" id="{21DCAB9E-35E4-44F7-A5EB-610B57263F62}"/>
              </a:ext>
            </a:extLst>
          </p:cNvPr>
          <p:cNvGraphicFramePr>
            <a:graphicFrameLocks noChangeAspect="1"/>
          </p:cNvGraphicFramePr>
          <p:nvPr>
            <p:extLst>
              <p:ext uri="{D42A27DB-BD31-4B8C-83A1-F6EECF244321}">
                <p14:modId xmlns:p14="http://schemas.microsoft.com/office/powerpoint/2010/main" val="3997585683"/>
              </p:ext>
            </p:extLst>
          </p:nvPr>
        </p:nvGraphicFramePr>
        <p:xfrm>
          <a:off x="4912468" y="1384701"/>
          <a:ext cx="6762750" cy="981075"/>
        </p:xfrm>
        <a:graphic>
          <a:graphicData uri="http://schemas.openxmlformats.org/presentationml/2006/ole">
            <mc:AlternateContent xmlns:mc="http://schemas.openxmlformats.org/markup-compatibility/2006">
              <mc:Choice xmlns:v="urn:schemas-microsoft-com:vml" Requires="v">
                <p:oleObj name="Equation" r:id="rId2" imgW="5600520" imgH="812520" progId="Equation.DSMT4">
                  <p:embed/>
                </p:oleObj>
              </mc:Choice>
              <mc:Fallback>
                <p:oleObj name="Equation" r:id="rId2" imgW="5600520" imgH="812520" progId="Equation.DSMT4">
                  <p:embed/>
                  <p:pic>
                    <p:nvPicPr>
                      <p:cNvPr id="33" name="Object 32">
                        <a:extLst>
                          <a:ext uri="{FF2B5EF4-FFF2-40B4-BE49-F238E27FC236}">
                            <a16:creationId xmlns:a16="http://schemas.microsoft.com/office/drawing/2014/main" id="{21DCAB9E-35E4-44F7-A5EB-610B57263F62}"/>
                          </a:ext>
                        </a:extLst>
                      </p:cNvPr>
                      <p:cNvPicPr/>
                      <p:nvPr/>
                    </p:nvPicPr>
                    <p:blipFill>
                      <a:blip r:embed="rId3"/>
                      <a:stretch>
                        <a:fillRect/>
                      </a:stretch>
                    </p:blipFill>
                    <p:spPr>
                      <a:xfrm>
                        <a:off x="4912468" y="1384701"/>
                        <a:ext cx="6762750" cy="981075"/>
                      </a:xfrm>
                      <a:prstGeom prst="rect">
                        <a:avLst/>
                      </a:prstGeom>
                      <a:solidFill>
                        <a:srgbClr val="CCFFFF"/>
                      </a:solidFill>
                    </p:spPr>
                  </p:pic>
                </p:oleObj>
              </mc:Fallback>
            </mc:AlternateContent>
          </a:graphicData>
        </a:graphic>
      </p:graphicFrame>
      <p:sp>
        <p:nvSpPr>
          <p:cNvPr id="20" name="TextBox 19">
            <a:extLst>
              <a:ext uri="{FF2B5EF4-FFF2-40B4-BE49-F238E27FC236}">
                <a16:creationId xmlns:a16="http://schemas.microsoft.com/office/drawing/2014/main" id="{81AD9310-A52A-4244-BA3E-1ACA295BAD65}"/>
              </a:ext>
            </a:extLst>
          </p:cNvPr>
          <p:cNvSpPr txBox="1"/>
          <p:nvPr/>
        </p:nvSpPr>
        <p:spPr>
          <a:xfrm>
            <a:off x="672188" y="2706483"/>
            <a:ext cx="4402534" cy="954107"/>
          </a:xfrm>
          <a:prstGeom prst="rect">
            <a:avLst/>
          </a:prstGeom>
          <a:noFill/>
        </p:spPr>
        <p:txBody>
          <a:bodyPr wrap="square" rtlCol="0">
            <a:spAutoFit/>
          </a:bodyPr>
          <a:lstStyle/>
          <a:p>
            <a:r>
              <a:rPr lang="en-US" sz="1400"/>
              <a:t>We can combine some of these equations (continuity and momentum I think), and use the Gibbs-Duhem equation, to get the following often cited equation, where </a:t>
            </a:r>
            <a:r>
              <a:rPr lang="el-GR" sz="1400">
                <a:latin typeface="Calibri" panose="020F0502020204030204" pitchFamily="34" charset="0"/>
                <a:cs typeface="Calibri" panose="020F0502020204030204" pitchFamily="34" charset="0"/>
              </a:rPr>
              <a:t>μ</a:t>
            </a:r>
            <a:r>
              <a:rPr lang="en-US" sz="1400" baseline="30000">
                <a:latin typeface="Calibri" panose="020F0502020204030204" pitchFamily="34" charset="0"/>
                <a:cs typeface="Calibri" panose="020F0502020204030204" pitchFamily="34" charset="0"/>
              </a:rPr>
              <a:t>(0</a:t>
            </a:r>
            <a:r>
              <a:rPr lang="en-US" sz="1400">
                <a:latin typeface="Calibri" panose="020F0502020204030204" pitchFamily="34" charset="0"/>
                <a:cs typeface="Calibri" panose="020F0502020204030204" pitchFamily="34" charset="0"/>
              </a:rPr>
              <a:t>) is the chemical potential of the fluid at rest and in zero field</a:t>
            </a:r>
            <a:r>
              <a:rPr lang="en-US" sz="1400"/>
              <a:t>:</a:t>
            </a:r>
          </a:p>
        </p:txBody>
      </p:sp>
      <p:sp>
        <p:nvSpPr>
          <p:cNvPr id="23" name="TextBox 22">
            <a:extLst>
              <a:ext uri="{FF2B5EF4-FFF2-40B4-BE49-F238E27FC236}">
                <a16:creationId xmlns:a16="http://schemas.microsoft.com/office/drawing/2014/main" id="{1E6035FD-EF69-4F6F-A4E3-3EF4D95C4B2D}"/>
              </a:ext>
            </a:extLst>
          </p:cNvPr>
          <p:cNvSpPr txBox="1"/>
          <p:nvPr/>
        </p:nvSpPr>
        <p:spPr>
          <a:xfrm>
            <a:off x="666480" y="3980056"/>
            <a:ext cx="4240280" cy="738664"/>
          </a:xfrm>
          <a:prstGeom prst="rect">
            <a:avLst/>
          </a:prstGeom>
          <a:noFill/>
        </p:spPr>
        <p:txBody>
          <a:bodyPr wrap="square" rtlCol="0">
            <a:spAutoFit/>
          </a:bodyPr>
          <a:lstStyle/>
          <a:p>
            <a:r>
              <a:rPr lang="en-US" sz="1400"/>
              <a:t>Now write out our blue equations to first order in deviations from thermodynamic/mechanic equilibrium (don’t need energy equation).  </a:t>
            </a:r>
          </a:p>
        </p:txBody>
      </p:sp>
      <p:sp>
        <p:nvSpPr>
          <p:cNvPr id="26" name="TextBox 25">
            <a:extLst>
              <a:ext uri="{FF2B5EF4-FFF2-40B4-BE49-F238E27FC236}">
                <a16:creationId xmlns:a16="http://schemas.microsoft.com/office/drawing/2014/main" id="{A64D02A7-882C-4A26-94C0-0B3E05867577}"/>
              </a:ext>
            </a:extLst>
          </p:cNvPr>
          <p:cNvSpPr txBox="1"/>
          <p:nvPr/>
        </p:nvSpPr>
        <p:spPr>
          <a:xfrm>
            <a:off x="602164" y="5229060"/>
            <a:ext cx="4240280" cy="1169551"/>
          </a:xfrm>
          <a:prstGeom prst="rect">
            <a:avLst/>
          </a:prstGeom>
          <a:noFill/>
        </p:spPr>
        <p:txBody>
          <a:bodyPr wrap="square" rtlCol="0">
            <a:spAutoFit/>
          </a:bodyPr>
          <a:lstStyle/>
          <a:p>
            <a:r>
              <a:rPr lang="en-US" sz="1400"/>
              <a:t>The peach equations, along with the Gibbs-Duhem equation are sufficient to give us the (first) sound wave equation for density/pressure oscillations (B is bulk modulus).  And we can get a self consistent equation entropy/temperature oscillations (2</a:t>
            </a:r>
            <a:r>
              <a:rPr lang="en-US" sz="1400" baseline="30000"/>
              <a:t>nd</a:t>
            </a:r>
            <a:r>
              <a:rPr lang="en-US" sz="1400"/>
              <a:t> sound) as well.  </a:t>
            </a:r>
          </a:p>
        </p:txBody>
      </p:sp>
      <p:graphicFrame>
        <p:nvGraphicFramePr>
          <p:cNvPr id="8" name="Object 7">
            <a:extLst>
              <a:ext uri="{FF2B5EF4-FFF2-40B4-BE49-F238E27FC236}">
                <a16:creationId xmlns:a16="http://schemas.microsoft.com/office/drawing/2014/main" id="{E4FC715E-BDDC-49EB-AD02-FB16FEBBD434}"/>
              </a:ext>
            </a:extLst>
          </p:cNvPr>
          <p:cNvGraphicFramePr>
            <a:graphicFrameLocks noChangeAspect="1"/>
          </p:cNvGraphicFramePr>
          <p:nvPr>
            <p:extLst>
              <p:ext uri="{D42A27DB-BD31-4B8C-83A1-F6EECF244321}">
                <p14:modId xmlns:p14="http://schemas.microsoft.com/office/powerpoint/2010/main" val="3286489939"/>
              </p:ext>
            </p:extLst>
          </p:nvPr>
        </p:nvGraphicFramePr>
        <p:xfrm>
          <a:off x="5372067" y="5257459"/>
          <a:ext cx="3203575" cy="576263"/>
        </p:xfrm>
        <a:graphic>
          <a:graphicData uri="http://schemas.openxmlformats.org/presentationml/2006/ole">
            <mc:AlternateContent xmlns:mc="http://schemas.openxmlformats.org/markup-compatibility/2006">
              <mc:Choice xmlns:v="urn:schemas-microsoft-com:vml" Requires="v">
                <p:oleObj name="Equation" r:id="rId4" imgW="2539800" imgH="457200" progId="Equation.DSMT4">
                  <p:embed/>
                </p:oleObj>
              </mc:Choice>
              <mc:Fallback>
                <p:oleObj name="Equation" r:id="rId4" imgW="2539800" imgH="457200" progId="Equation.DSMT4">
                  <p:embed/>
                  <p:pic>
                    <p:nvPicPr>
                      <p:cNvPr id="0" name=""/>
                      <p:cNvPicPr/>
                      <p:nvPr/>
                    </p:nvPicPr>
                    <p:blipFill>
                      <a:blip r:embed="rId5"/>
                      <a:stretch>
                        <a:fillRect/>
                      </a:stretch>
                    </p:blipFill>
                    <p:spPr>
                      <a:xfrm>
                        <a:off x="5372067" y="5257459"/>
                        <a:ext cx="3203575" cy="576263"/>
                      </a:xfrm>
                      <a:prstGeom prst="rect">
                        <a:avLst/>
                      </a:prstGeom>
                      <a:solidFill>
                        <a:srgbClr val="FFCCFF"/>
                      </a:solidFill>
                    </p:spPr>
                  </p:pic>
                </p:oleObj>
              </mc:Fallback>
            </mc:AlternateContent>
          </a:graphicData>
        </a:graphic>
      </p:graphicFrame>
      <p:graphicFrame>
        <p:nvGraphicFramePr>
          <p:cNvPr id="9" name="Object 8">
            <a:extLst>
              <a:ext uri="{FF2B5EF4-FFF2-40B4-BE49-F238E27FC236}">
                <a16:creationId xmlns:a16="http://schemas.microsoft.com/office/drawing/2014/main" id="{23E09AA6-DE80-4B1A-A60A-B0D1B3E5EB30}"/>
              </a:ext>
            </a:extLst>
          </p:cNvPr>
          <p:cNvGraphicFramePr>
            <a:graphicFrameLocks noChangeAspect="1"/>
          </p:cNvGraphicFramePr>
          <p:nvPr>
            <p:extLst>
              <p:ext uri="{D42A27DB-BD31-4B8C-83A1-F6EECF244321}">
                <p14:modId xmlns:p14="http://schemas.microsoft.com/office/powerpoint/2010/main" val="4086643430"/>
              </p:ext>
            </p:extLst>
          </p:nvPr>
        </p:nvGraphicFramePr>
        <p:xfrm>
          <a:off x="5372067" y="2869900"/>
          <a:ext cx="3110452" cy="615255"/>
        </p:xfrm>
        <a:graphic>
          <a:graphicData uri="http://schemas.openxmlformats.org/presentationml/2006/ole">
            <mc:AlternateContent xmlns:mc="http://schemas.openxmlformats.org/markup-compatibility/2006">
              <mc:Choice xmlns:v="urn:schemas-microsoft-com:vml" Requires="v">
                <p:oleObj name="Equation" r:id="rId6" imgW="2166686" imgH="428655" progId="Equation.DSMT4">
                  <p:embed/>
                </p:oleObj>
              </mc:Choice>
              <mc:Fallback>
                <p:oleObj name="Equation" r:id="rId6" imgW="2166686" imgH="428655" progId="Equation.DSMT4">
                  <p:embed/>
                  <p:pic>
                    <p:nvPicPr>
                      <p:cNvPr id="0" name=""/>
                      <p:cNvPicPr/>
                      <p:nvPr/>
                    </p:nvPicPr>
                    <p:blipFill>
                      <a:blip r:embed="rId7"/>
                      <a:stretch>
                        <a:fillRect/>
                      </a:stretch>
                    </p:blipFill>
                    <p:spPr>
                      <a:xfrm>
                        <a:off x="5372067" y="2869900"/>
                        <a:ext cx="3110452" cy="615255"/>
                      </a:xfrm>
                      <a:prstGeom prst="rect">
                        <a:avLst/>
                      </a:prstGeom>
                      <a:solidFill>
                        <a:srgbClr val="CCFFFF"/>
                      </a:solidFill>
                    </p:spPr>
                  </p:pic>
                </p:oleObj>
              </mc:Fallback>
            </mc:AlternateContent>
          </a:graphicData>
        </a:graphic>
      </p:graphicFrame>
      <p:graphicFrame>
        <p:nvGraphicFramePr>
          <p:cNvPr id="10" name="Object 9">
            <a:extLst>
              <a:ext uri="{FF2B5EF4-FFF2-40B4-BE49-F238E27FC236}">
                <a16:creationId xmlns:a16="http://schemas.microsoft.com/office/drawing/2014/main" id="{CC4916CF-0C8F-4258-BDE4-40D59BE905FC}"/>
              </a:ext>
            </a:extLst>
          </p:cNvPr>
          <p:cNvGraphicFramePr>
            <a:graphicFrameLocks noChangeAspect="1"/>
          </p:cNvGraphicFramePr>
          <p:nvPr>
            <p:extLst>
              <p:ext uri="{D42A27DB-BD31-4B8C-83A1-F6EECF244321}">
                <p14:modId xmlns:p14="http://schemas.microsoft.com/office/powerpoint/2010/main" val="1373662397"/>
              </p:ext>
            </p:extLst>
          </p:nvPr>
        </p:nvGraphicFramePr>
        <p:xfrm>
          <a:off x="5372067" y="3843809"/>
          <a:ext cx="3791388" cy="1054996"/>
        </p:xfrm>
        <a:graphic>
          <a:graphicData uri="http://schemas.openxmlformats.org/presentationml/2006/ole">
            <mc:AlternateContent xmlns:mc="http://schemas.openxmlformats.org/markup-compatibility/2006">
              <mc:Choice xmlns:v="urn:schemas-microsoft-com:vml" Requires="v">
                <p:oleObj name="Equation" r:id="rId8" imgW="2920680" imgH="812520" progId="Equation.DSMT4">
                  <p:embed/>
                </p:oleObj>
              </mc:Choice>
              <mc:Fallback>
                <p:oleObj name="Equation" r:id="rId8" imgW="2920680" imgH="812520" progId="Equation.DSMT4">
                  <p:embed/>
                  <p:pic>
                    <p:nvPicPr>
                      <p:cNvPr id="0" name=""/>
                      <p:cNvPicPr/>
                      <p:nvPr/>
                    </p:nvPicPr>
                    <p:blipFill>
                      <a:blip r:embed="rId9"/>
                      <a:stretch>
                        <a:fillRect/>
                      </a:stretch>
                    </p:blipFill>
                    <p:spPr>
                      <a:xfrm>
                        <a:off x="5372067" y="3843809"/>
                        <a:ext cx="3791388" cy="1054996"/>
                      </a:xfrm>
                      <a:prstGeom prst="rect">
                        <a:avLst/>
                      </a:prstGeom>
                      <a:solidFill>
                        <a:srgbClr val="FFCCCC"/>
                      </a:solidFill>
                    </p:spPr>
                  </p:pic>
                </p:oleObj>
              </mc:Fallback>
            </mc:AlternateContent>
          </a:graphicData>
        </a:graphic>
      </p:graphicFrame>
      <p:graphicFrame>
        <p:nvGraphicFramePr>
          <p:cNvPr id="11" name="Object 10">
            <a:extLst>
              <a:ext uri="{FF2B5EF4-FFF2-40B4-BE49-F238E27FC236}">
                <a16:creationId xmlns:a16="http://schemas.microsoft.com/office/drawing/2014/main" id="{E3B22390-E8B5-4865-A51B-172DCE12439A}"/>
              </a:ext>
            </a:extLst>
          </p:cNvPr>
          <p:cNvGraphicFramePr>
            <a:graphicFrameLocks noChangeAspect="1"/>
          </p:cNvGraphicFramePr>
          <p:nvPr>
            <p:extLst>
              <p:ext uri="{D42A27DB-BD31-4B8C-83A1-F6EECF244321}">
                <p14:modId xmlns:p14="http://schemas.microsoft.com/office/powerpoint/2010/main" val="2408510504"/>
              </p:ext>
            </p:extLst>
          </p:nvPr>
        </p:nvGraphicFramePr>
        <p:xfrm>
          <a:off x="5372067" y="5968100"/>
          <a:ext cx="4476086" cy="583837"/>
        </p:xfrm>
        <a:graphic>
          <a:graphicData uri="http://schemas.openxmlformats.org/presentationml/2006/ole">
            <mc:AlternateContent xmlns:mc="http://schemas.openxmlformats.org/markup-compatibility/2006">
              <mc:Choice xmlns:v="urn:schemas-microsoft-com:vml" Requires="v">
                <p:oleObj name="Equation" r:id="rId10" imgW="3504960" imgH="457200" progId="Equation.DSMT4">
                  <p:embed/>
                </p:oleObj>
              </mc:Choice>
              <mc:Fallback>
                <p:oleObj name="Equation" r:id="rId10" imgW="3504960" imgH="457200" progId="Equation.DSMT4">
                  <p:embed/>
                  <p:pic>
                    <p:nvPicPr>
                      <p:cNvPr id="0" name=""/>
                      <p:cNvPicPr/>
                      <p:nvPr/>
                    </p:nvPicPr>
                    <p:blipFill>
                      <a:blip r:embed="rId11"/>
                      <a:stretch>
                        <a:fillRect/>
                      </a:stretch>
                    </p:blipFill>
                    <p:spPr>
                      <a:xfrm>
                        <a:off x="5372067" y="5968100"/>
                        <a:ext cx="4476086" cy="583837"/>
                      </a:xfrm>
                      <a:prstGeom prst="rect">
                        <a:avLst/>
                      </a:prstGeom>
                      <a:solidFill>
                        <a:srgbClr val="FFCCFF"/>
                      </a:solidFill>
                    </p:spPr>
                  </p:pic>
                </p:oleObj>
              </mc:Fallback>
            </mc:AlternateContent>
          </a:graphicData>
        </a:graphic>
      </p:graphicFrame>
    </p:spTree>
    <p:extLst>
      <p:ext uri="{BB962C8B-B14F-4D97-AF65-F5344CB8AC3E}">
        <p14:creationId xmlns:p14="http://schemas.microsoft.com/office/powerpoint/2010/main" val="20943814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3746684" y="51890"/>
            <a:ext cx="4176074" cy="668730"/>
          </a:xfrm>
        </p:spPr>
        <p:txBody>
          <a:bodyPr>
            <a:normAutofit fontScale="90000"/>
          </a:bodyPr>
          <a:lstStyle/>
          <a:p>
            <a:r>
              <a:rPr lang="en-US" sz="4400" b="1" u="sng">
                <a:latin typeface="+mn-lt"/>
              </a:rPr>
              <a:t>3He – Interaction </a:t>
            </a:r>
            <a:endParaRPr lang="en-US" b="1" u="sng">
              <a:latin typeface="+mn-lt"/>
            </a:endParaRPr>
          </a:p>
        </p:txBody>
      </p:sp>
      <p:sp>
        <p:nvSpPr>
          <p:cNvPr id="4" name="Rectangle 3">
            <a:extLst>
              <a:ext uri="{FF2B5EF4-FFF2-40B4-BE49-F238E27FC236}">
                <a16:creationId xmlns:a16="http://schemas.microsoft.com/office/drawing/2014/main" id="{C492B3C5-1E2B-460C-978F-49FD398FA682}"/>
              </a:ext>
            </a:extLst>
          </p:cNvPr>
          <p:cNvSpPr/>
          <p:nvPr/>
        </p:nvSpPr>
        <p:spPr>
          <a:xfrm>
            <a:off x="280760" y="1123383"/>
            <a:ext cx="7641998" cy="584775"/>
          </a:xfrm>
          <a:prstGeom prst="rect">
            <a:avLst/>
          </a:prstGeom>
        </p:spPr>
        <p:txBody>
          <a:bodyPr wrap="square">
            <a:spAutoFit/>
          </a:bodyPr>
          <a:lstStyle/>
          <a:p>
            <a:r>
              <a:rPr lang="en-US" sz="1600">
                <a:ea typeface="Times New Roman" panose="02020603050405020304" pitchFamily="18" charset="0"/>
              </a:rPr>
              <a:t>He</a:t>
            </a:r>
            <a:r>
              <a:rPr lang="en-US" sz="1600" baseline="30000">
                <a:ea typeface="Times New Roman" panose="02020603050405020304" pitchFamily="18" charset="0"/>
              </a:rPr>
              <a:t>3</a:t>
            </a:r>
            <a:r>
              <a:rPr lang="en-US" sz="1600">
                <a:ea typeface="Times New Roman" panose="02020603050405020304" pitchFamily="18" charset="0"/>
              </a:rPr>
              <a:t> has a half-integer spin and is therefore a fermion.  I guess we presume the standard Lennard Jones interaction as well, though the same caveat applies…</a:t>
            </a:r>
            <a:endParaRPr lang="en-US" sz="1600"/>
          </a:p>
        </p:txBody>
      </p:sp>
      <p:sp>
        <p:nvSpPr>
          <p:cNvPr id="21" name="Rectangle 26">
            <a:extLst>
              <a:ext uri="{FF2B5EF4-FFF2-40B4-BE49-F238E27FC236}">
                <a16:creationId xmlns:a16="http://schemas.microsoft.com/office/drawing/2014/main" id="{A8F52143-CA31-4159-92BE-CEAB21A3FE34}"/>
              </a:ext>
            </a:extLst>
          </p:cNvPr>
          <p:cNvSpPr>
            <a:spLocks noChangeArrowheads="1"/>
          </p:cNvSpPr>
          <p:nvPr/>
        </p:nvSpPr>
        <p:spPr bwMode="auto">
          <a:xfrm>
            <a:off x="10349045" y="37863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a:extLst>
              <a:ext uri="{FF2B5EF4-FFF2-40B4-BE49-F238E27FC236}">
                <a16:creationId xmlns:a16="http://schemas.microsoft.com/office/drawing/2014/main" id="{D566B744-486D-47BA-92C6-A96281DD68D5}"/>
              </a:ext>
            </a:extLst>
          </p:cNvPr>
          <p:cNvSpPr/>
          <p:nvPr/>
        </p:nvSpPr>
        <p:spPr>
          <a:xfrm>
            <a:off x="280759" y="2765752"/>
            <a:ext cx="7354951" cy="1323439"/>
          </a:xfrm>
          <a:prstGeom prst="rect">
            <a:avLst/>
          </a:prstGeom>
        </p:spPr>
        <p:txBody>
          <a:bodyPr wrap="square">
            <a:spAutoFit/>
          </a:bodyPr>
          <a:lstStyle/>
          <a:p>
            <a:r>
              <a:rPr lang="en-US" sz="1600">
                <a:ea typeface="Times New Roman" panose="02020603050405020304" pitchFamily="18" charset="0"/>
              </a:rPr>
              <a:t>It will undergo a superfluid transition near T ~ mK.  Inside the transition it will pair into pair triplet spin states [B phase].  This in turn leads to paramagnon excitations, in addition to particle-hole, and density-density oscillations.  I think it will also pair into a singlet state [A phase]?  But the ordinary Fermi Liquid Theory that we’ll discuss next only applies to the normal liquid phase, up to about T = 0.2K.  </a:t>
            </a:r>
            <a:endParaRPr lang="en-US" sz="1600"/>
          </a:p>
        </p:txBody>
      </p:sp>
      <p:graphicFrame>
        <p:nvGraphicFramePr>
          <p:cNvPr id="5" name="Object 4">
            <a:extLst>
              <a:ext uri="{FF2B5EF4-FFF2-40B4-BE49-F238E27FC236}">
                <a16:creationId xmlns:a16="http://schemas.microsoft.com/office/drawing/2014/main" id="{621DDAAB-DB19-480C-9B42-20B217BA739B}"/>
              </a:ext>
            </a:extLst>
          </p:cNvPr>
          <p:cNvGraphicFramePr>
            <a:graphicFrameLocks noChangeAspect="1"/>
          </p:cNvGraphicFramePr>
          <p:nvPr>
            <p:extLst>
              <p:ext uri="{D42A27DB-BD31-4B8C-83A1-F6EECF244321}">
                <p14:modId xmlns:p14="http://schemas.microsoft.com/office/powerpoint/2010/main" val="41820186"/>
              </p:ext>
            </p:extLst>
          </p:nvPr>
        </p:nvGraphicFramePr>
        <p:xfrm>
          <a:off x="459107" y="1887806"/>
          <a:ext cx="6692900" cy="708025"/>
        </p:xfrm>
        <a:graphic>
          <a:graphicData uri="http://schemas.openxmlformats.org/presentationml/2006/ole">
            <mc:AlternateContent xmlns:mc="http://schemas.openxmlformats.org/markup-compatibility/2006">
              <mc:Choice xmlns:v="urn:schemas-microsoft-com:vml" Requires="v">
                <p:oleObj name="Equation" r:id="rId3" imgW="6692180" imgH="707333" progId="Equation.DSMT4">
                  <p:embed/>
                </p:oleObj>
              </mc:Choice>
              <mc:Fallback>
                <p:oleObj name="Equation" r:id="rId3" imgW="6692180" imgH="707333" progId="Equation.DSMT4">
                  <p:embed/>
                  <p:pic>
                    <p:nvPicPr>
                      <p:cNvPr id="0" name=""/>
                      <p:cNvPicPr/>
                      <p:nvPr/>
                    </p:nvPicPr>
                    <p:blipFill>
                      <a:blip r:embed="rId4"/>
                      <a:stretch>
                        <a:fillRect/>
                      </a:stretch>
                    </p:blipFill>
                    <p:spPr>
                      <a:xfrm>
                        <a:off x="459107" y="1887806"/>
                        <a:ext cx="6692900" cy="708025"/>
                      </a:xfrm>
                      <a:prstGeom prst="rect">
                        <a:avLst/>
                      </a:prstGeom>
                    </p:spPr>
                  </p:pic>
                </p:oleObj>
              </mc:Fallback>
            </mc:AlternateContent>
          </a:graphicData>
        </a:graphic>
      </p:graphicFrame>
      <p:pic>
        <p:nvPicPr>
          <p:cNvPr id="8" name="Picture 7" descr="Diagram&#10;&#10;Description automatically generated">
            <a:extLst>
              <a:ext uri="{FF2B5EF4-FFF2-40B4-BE49-F238E27FC236}">
                <a16:creationId xmlns:a16="http://schemas.microsoft.com/office/drawing/2014/main" id="{DF39208C-139C-4F42-977E-5773899D3B05}"/>
              </a:ext>
            </a:extLst>
          </p:cNvPr>
          <p:cNvPicPr>
            <a:picLocks noChangeAspect="1"/>
          </p:cNvPicPr>
          <p:nvPr/>
        </p:nvPicPr>
        <p:blipFill>
          <a:blip r:embed="rId5"/>
          <a:stretch>
            <a:fillRect/>
          </a:stretch>
        </p:blipFill>
        <p:spPr>
          <a:xfrm>
            <a:off x="7842625" y="1330305"/>
            <a:ext cx="4206267" cy="2351291"/>
          </a:xfrm>
          <a:prstGeom prst="rect">
            <a:avLst/>
          </a:prstGeom>
        </p:spPr>
      </p:pic>
    </p:spTree>
    <p:extLst>
      <p:ext uri="{BB962C8B-B14F-4D97-AF65-F5344CB8AC3E}">
        <p14:creationId xmlns:p14="http://schemas.microsoft.com/office/powerpoint/2010/main" val="25040854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1448586" y="283378"/>
            <a:ext cx="9144000" cy="612169"/>
          </a:xfrm>
        </p:spPr>
        <p:txBody>
          <a:bodyPr/>
          <a:lstStyle/>
          <a:p>
            <a:r>
              <a:rPr lang="en-US" sz="3600" b="1" u="sng">
                <a:latin typeface="+mn-lt"/>
              </a:rPr>
              <a:t>3HE – Interaction (FLT)</a:t>
            </a:r>
            <a:endParaRPr lang="en-US" b="1" u="sng">
              <a:latin typeface="+mn-lt"/>
            </a:endParaRPr>
          </a:p>
        </p:txBody>
      </p:sp>
      <p:sp>
        <p:nvSpPr>
          <p:cNvPr id="4" name="TextBox 3">
            <a:extLst>
              <a:ext uri="{FF2B5EF4-FFF2-40B4-BE49-F238E27FC236}">
                <a16:creationId xmlns:a16="http://schemas.microsoft.com/office/drawing/2014/main" id="{ED4B7C68-8E9C-4CDC-BABC-2999D730388F}"/>
              </a:ext>
            </a:extLst>
          </p:cNvPr>
          <p:cNvSpPr txBox="1"/>
          <p:nvPr/>
        </p:nvSpPr>
        <p:spPr>
          <a:xfrm>
            <a:off x="395715" y="1203584"/>
            <a:ext cx="11266754" cy="1077218"/>
          </a:xfrm>
          <a:prstGeom prst="rect">
            <a:avLst/>
          </a:prstGeom>
          <a:noFill/>
        </p:spPr>
        <p:txBody>
          <a:bodyPr wrap="square" rtlCol="0">
            <a:spAutoFit/>
          </a:bodyPr>
          <a:lstStyle/>
          <a:p>
            <a:r>
              <a:rPr lang="en-US" sz="1600"/>
              <a:t>Basic idea is that you can slowly turn the 3He-3He interaction on without incurring any energy level crossing, etc., that would indicate a phase transition.  Presumption is that the excited states of the free e gas evolve directly into the excited state of the interacting gas, and which yet retain an independent particle character.  This assumption is only true for excitations close to the ground state where the Pauli-Exclusion principle suppresses scattering that would otherwise quickly eliminate an singular particle character.  </a:t>
            </a:r>
          </a:p>
        </p:txBody>
      </p:sp>
      <p:graphicFrame>
        <p:nvGraphicFramePr>
          <p:cNvPr id="6" name="Object 5">
            <a:extLst>
              <a:ext uri="{FF2B5EF4-FFF2-40B4-BE49-F238E27FC236}">
                <a16:creationId xmlns:a16="http://schemas.microsoft.com/office/drawing/2014/main" id="{22122D82-79DB-4E2E-8715-D0E72E3172E9}"/>
              </a:ext>
            </a:extLst>
          </p:cNvPr>
          <p:cNvGraphicFramePr>
            <a:graphicFrameLocks noChangeAspect="1"/>
          </p:cNvGraphicFramePr>
          <p:nvPr>
            <p:extLst>
              <p:ext uri="{D42A27DB-BD31-4B8C-83A1-F6EECF244321}">
                <p14:modId xmlns:p14="http://schemas.microsoft.com/office/powerpoint/2010/main" val="138192002"/>
              </p:ext>
            </p:extLst>
          </p:nvPr>
        </p:nvGraphicFramePr>
        <p:xfrm>
          <a:off x="526077" y="3574042"/>
          <a:ext cx="4727575" cy="520700"/>
        </p:xfrm>
        <a:graphic>
          <a:graphicData uri="http://schemas.openxmlformats.org/presentationml/2006/ole">
            <mc:AlternateContent xmlns:mc="http://schemas.openxmlformats.org/markup-compatibility/2006">
              <mc:Choice xmlns:v="urn:schemas-microsoft-com:vml" Requires="v">
                <p:oleObj name="Equation" r:id="rId2" imgW="2793960" imgH="304560" progId="Equation.DSMT4">
                  <p:embed/>
                </p:oleObj>
              </mc:Choice>
              <mc:Fallback>
                <p:oleObj name="Equation" r:id="rId2" imgW="2793960" imgH="304560" progId="Equation.DSMT4">
                  <p:embed/>
                  <p:pic>
                    <p:nvPicPr>
                      <p:cNvPr id="6" name="Object 5">
                        <a:extLst>
                          <a:ext uri="{FF2B5EF4-FFF2-40B4-BE49-F238E27FC236}">
                            <a16:creationId xmlns:a16="http://schemas.microsoft.com/office/drawing/2014/main" id="{22122D82-79DB-4E2E-8715-D0E72E3172E9}"/>
                          </a:ext>
                        </a:extLst>
                      </p:cNvPr>
                      <p:cNvPicPr>
                        <a:picLocks noChangeAspect="1" noChangeArrowheads="1"/>
                      </p:cNvPicPr>
                      <p:nvPr/>
                    </p:nvPicPr>
                    <p:blipFill>
                      <a:blip r:embed="rId3"/>
                      <a:srcRect/>
                      <a:stretch>
                        <a:fillRect/>
                      </a:stretch>
                    </p:blipFill>
                    <p:spPr bwMode="auto">
                      <a:xfrm>
                        <a:off x="526077" y="3574042"/>
                        <a:ext cx="4727575" cy="520700"/>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AAA44E1E-F071-44D5-A643-67A25AA24895}"/>
              </a:ext>
            </a:extLst>
          </p:cNvPr>
          <p:cNvSpPr txBox="1"/>
          <p:nvPr/>
        </p:nvSpPr>
        <p:spPr>
          <a:xfrm>
            <a:off x="433633" y="2511190"/>
            <a:ext cx="11190919" cy="830997"/>
          </a:xfrm>
          <a:prstGeom prst="rect">
            <a:avLst/>
          </a:prstGeom>
          <a:noFill/>
        </p:spPr>
        <p:txBody>
          <a:bodyPr wrap="square" rtlCol="0">
            <a:spAutoFit/>
          </a:bodyPr>
          <a:lstStyle/>
          <a:p>
            <a:r>
              <a:rPr lang="en-US" sz="1600"/>
              <a:t>We can therefore parameterize states with n</a:t>
            </a:r>
            <a:r>
              <a:rPr lang="en-US" sz="1600" baseline="-25000"/>
              <a:t>ps</a:t>
            </a:r>
            <a:r>
              <a:rPr lang="en-US" sz="1600"/>
              <a:t> which gives us the occupation numbers of the formerly free particle ps states.  Each non-zero occupation is called a quasi-particle.  Then the approximate interacting states are just a many-body part with the usual Slater determinant of particle excitations on top.</a:t>
            </a:r>
          </a:p>
        </p:txBody>
      </p:sp>
      <p:graphicFrame>
        <p:nvGraphicFramePr>
          <p:cNvPr id="9" name="Object 8">
            <a:extLst>
              <a:ext uri="{FF2B5EF4-FFF2-40B4-BE49-F238E27FC236}">
                <a16:creationId xmlns:a16="http://schemas.microsoft.com/office/drawing/2014/main" id="{2046690C-BD6E-459A-B0C8-635992661736}"/>
              </a:ext>
            </a:extLst>
          </p:cNvPr>
          <p:cNvGraphicFramePr>
            <a:graphicFrameLocks noChangeAspect="1"/>
          </p:cNvGraphicFramePr>
          <p:nvPr>
            <p:extLst>
              <p:ext uri="{D42A27DB-BD31-4B8C-83A1-F6EECF244321}">
                <p14:modId xmlns:p14="http://schemas.microsoft.com/office/powerpoint/2010/main" val="3466702398"/>
              </p:ext>
            </p:extLst>
          </p:nvPr>
        </p:nvGraphicFramePr>
        <p:xfrm>
          <a:off x="1856106" y="4571821"/>
          <a:ext cx="3421063" cy="571500"/>
        </p:xfrm>
        <a:graphic>
          <a:graphicData uri="http://schemas.openxmlformats.org/presentationml/2006/ole">
            <mc:AlternateContent xmlns:mc="http://schemas.openxmlformats.org/markup-compatibility/2006">
              <mc:Choice xmlns:v="urn:schemas-microsoft-com:vml" Requires="v">
                <p:oleObj name="Equation" r:id="rId4" imgW="2450880" imgH="406080" progId="Equation.DSMT4">
                  <p:embed/>
                </p:oleObj>
              </mc:Choice>
              <mc:Fallback>
                <p:oleObj name="Equation" r:id="rId4" imgW="2450880" imgH="406080" progId="Equation.DSMT4">
                  <p:embed/>
                  <p:pic>
                    <p:nvPicPr>
                      <p:cNvPr id="9" name="Object 8">
                        <a:extLst>
                          <a:ext uri="{FF2B5EF4-FFF2-40B4-BE49-F238E27FC236}">
                            <a16:creationId xmlns:a16="http://schemas.microsoft.com/office/drawing/2014/main" id="{2046690C-BD6E-459A-B0C8-635992661736}"/>
                          </a:ext>
                        </a:extLst>
                      </p:cNvPr>
                      <p:cNvPicPr>
                        <a:picLocks noChangeAspect="1" noChangeArrowheads="1"/>
                      </p:cNvPicPr>
                      <p:nvPr/>
                    </p:nvPicPr>
                    <p:blipFill>
                      <a:blip r:embed="rId5"/>
                      <a:srcRect/>
                      <a:stretch>
                        <a:fillRect/>
                      </a:stretch>
                    </p:blipFill>
                    <p:spPr bwMode="auto">
                      <a:xfrm>
                        <a:off x="1856106" y="4571821"/>
                        <a:ext cx="3421063" cy="571500"/>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B4F88C4E-028F-4E49-8295-DEF979A730F6}"/>
              </a:ext>
            </a:extLst>
          </p:cNvPr>
          <p:cNvGraphicFramePr>
            <a:graphicFrameLocks noChangeAspect="1"/>
          </p:cNvGraphicFramePr>
          <p:nvPr>
            <p:extLst>
              <p:ext uri="{D42A27DB-BD31-4B8C-83A1-F6EECF244321}">
                <p14:modId xmlns:p14="http://schemas.microsoft.com/office/powerpoint/2010/main" val="2596656528"/>
              </p:ext>
            </p:extLst>
          </p:nvPr>
        </p:nvGraphicFramePr>
        <p:xfrm>
          <a:off x="7069342" y="3486204"/>
          <a:ext cx="3200400" cy="811212"/>
        </p:xfrm>
        <a:graphic>
          <a:graphicData uri="http://schemas.openxmlformats.org/presentationml/2006/ole">
            <mc:AlternateContent xmlns:mc="http://schemas.openxmlformats.org/markup-compatibility/2006">
              <mc:Choice xmlns:v="urn:schemas-microsoft-com:vml" Requires="v">
                <p:oleObj name="Equation" r:id="rId6" imgW="2501640" imgH="634680" progId="Equation.DSMT4">
                  <p:embed/>
                </p:oleObj>
              </mc:Choice>
              <mc:Fallback>
                <p:oleObj name="Equation" r:id="rId6" imgW="2501640" imgH="634680" progId="Equation.DSMT4">
                  <p:embed/>
                  <p:pic>
                    <p:nvPicPr>
                      <p:cNvPr id="11" name="Object 10">
                        <a:extLst>
                          <a:ext uri="{FF2B5EF4-FFF2-40B4-BE49-F238E27FC236}">
                            <a16:creationId xmlns:a16="http://schemas.microsoft.com/office/drawing/2014/main" id="{B4F88C4E-028F-4E49-8295-DEF979A730F6}"/>
                          </a:ext>
                        </a:extLst>
                      </p:cNvPr>
                      <p:cNvPicPr>
                        <a:picLocks noChangeAspect="1" noChangeArrowheads="1"/>
                      </p:cNvPicPr>
                      <p:nvPr/>
                    </p:nvPicPr>
                    <p:blipFill>
                      <a:blip r:embed="rId7"/>
                      <a:srcRect/>
                      <a:stretch>
                        <a:fillRect/>
                      </a:stretch>
                    </p:blipFill>
                    <p:spPr bwMode="auto">
                      <a:xfrm>
                        <a:off x="7069342" y="3486204"/>
                        <a:ext cx="3200400" cy="811212"/>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14" name="Ink 13">
                <a:extLst>
                  <a:ext uri="{FF2B5EF4-FFF2-40B4-BE49-F238E27FC236}">
                    <a16:creationId xmlns:a16="http://schemas.microsoft.com/office/drawing/2014/main" id="{A7E2B4A6-07A8-4340-91FB-886FE6B2F19F}"/>
                  </a:ext>
                </a:extLst>
              </p14:cNvPr>
              <p14:cNvContentPartPr/>
              <p14:nvPr/>
            </p14:nvContentPartPr>
            <p14:xfrm>
              <a:off x="1381173" y="4297416"/>
              <a:ext cx="236520" cy="1534320"/>
            </p14:xfrm>
          </p:contentPart>
        </mc:Choice>
        <mc:Fallback xmlns="">
          <p:pic>
            <p:nvPicPr>
              <p:cNvPr id="14" name="Ink 13">
                <a:extLst>
                  <a:ext uri="{FF2B5EF4-FFF2-40B4-BE49-F238E27FC236}">
                    <a16:creationId xmlns:a16="http://schemas.microsoft.com/office/drawing/2014/main" id="{A7E2B4A6-07A8-4340-91FB-886FE6B2F19F}"/>
                  </a:ext>
                </a:extLst>
              </p:cNvPr>
              <p:cNvPicPr/>
              <p:nvPr/>
            </p:nvPicPr>
            <p:blipFill>
              <a:blip r:embed="rId10"/>
              <a:stretch>
                <a:fillRect/>
              </a:stretch>
            </p:blipFill>
            <p:spPr>
              <a:xfrm>
                <a:off x="1372187" y="4288416"/>
                <a:ext cx="254133" cy="1551960"/>
              </a:xfrm>
              <a:prstGeom prst="rect">
                <a:avLst/>
              </a:prstGeom>
            </p:spPr>
          </p:pic>
        </mc:Fallback>
      </mc:AlternateContent>
      <p:sp>
        <p:nvSpPr>
          <p:cNvPr id="15" name="TextBox 14">
            <a:extLst>
              <a:ext uri="{FF2B5EF4-FFF2-40B4-BE49-F238E27FC236}">
                <a16:creationId xmlns:a16="http://schemas.microsoft.com/office/drawing/2014/main" id="{957BC809-3D23-4163-89E9-4F2555E45A34}"/>
              </a:ext>
            </a:extLst>
          </p:cNvPr>
          <p:cNvSpPr txBox="1"/>
          <p:nvPr/>
        </p:nvSpPr>
        <p:spPr>
          <a:xfrm>
            <a:off x="5515583" y="4518066"/>
            <a:ext cx="5963053" cy="830997"/>
          </a:xfrm>
          <a:prstGeom prst="rect">
            <a:avLst/>
          </a:prstGeom>
          <a:noFill/>
        </p:spPr>
        <p:txBody>
          <a:bodyPr wrap="square" rtlCol="0">
            <a:spAutoFit/>
          </a:bodyPr>
          <a:lstStyle/>
          <a:p>
            <a:r>
              <a:rPr lang="en-US" sz="1600"/>
              <a:t>Momentum is still a good quantum number, since interactions would naturally conserve momentum.  So momentum before interaction equals momentum afterwards.</a:t>
            </a:r>
          </a:p>
        </p:txBody>
      </p:sp>
      <p:graphicFrame>
        <p:nvGraphicFramePr>
          <p:cNvPr id="17" name="Object 16">
            <a:extLst>
              <a:ext uri="{FF2B5EF4-FFF2-40B4-BE49-F238E27FC236}">
                <a16:creationId xmlns:a16="http://schemas.microsoft.com/office/drawing/2014/main" id="{3847FFDF-348D-436F-B4AE-08FBBAE560C4}"/>
              </a:ext>
            </a:extLst>
          </p:cNvPr>
          <p:cNvGraphicFramePr>
            <a:graphicFrameLocks noChangeAspect="1"/>
          </p:cNvGraphicFramePr>
          <p:nvPr>
            <p:extLst>
              <p:ext uri="{D42A27DB-BD31-4B8C-83A1-F6EECF244321}">
                <p14:modId xmlns:p14="http://schemas.microsoft.com/office/powerpoint/2010/main" val="1668669644"/>
              </p:ext>
            </p:extLst>
          </p:nvPr>
        </p:nvGraphicFramePr>
        <p:xfrm>
          <a:off x="1811338" y="5548313"/>
          <a:ext cx="4387850" cy="1062037"/>
        </p:xfrm>
        <a:graphic>
          <a:graphicData uri="http://schemas.openxmlformats.org/presentationml/2006/ole">
            <mc:AlternateContent xmlns:mc="http://schemas.openxmlformats.org/markup-compatibility/2006">
              <mc:Choice xmlns:v="urn:schemas-microsoft-com:vml" Requires="v">
                <p:oleObj name="Equation" r:id="rId11" imgW="3352680" imgH="761760" progId="Equation.DSMT4">
                  <p:embed/>
                </p:oleObj>
              </mc:Choice>
              <mc:Fallback>
                <p:oleObj name="Equation" r:id="rId11" imgW="3352680" imgH="761760" progId="Equation.DSMT4">
                  <p:embed/>
                  <p:pic>
                    <p:nvPicPr>
                      <p:cNvPr id="17" name="Object 16">
                        <a:extLst>
                          <a:ext uri="{FF2B5EF4-FFF2-40B4-BE49-F238E27FC236}">
                            <a16:creationId xmlns:a16="http://schemas.microsoft.com/office/drawing/2014/main" id="{3847FFDF-348D-436F-B4AE-08FBBAE560C4}"/>
                          </a:ext>
                        </a:extLst>
                      </p:cNvPr>
                      <p:cNvPicPr>
                        <a:picLocks noChangeAspect="1" noChangeArrowheads="1"/>
                      </p:cNvPicPr>
                      <p:nvPr/>
                    </p:nvPicPr>
                    <p:blipFill>
                      <a:blip r:embed="rId12"/>
                      <a:srcRect/>
                      <a:stretch>
                        <a:fillRect/>
                      </a:stretch>
                    </p:blipFill>
                    <p:spPr bwMode="auto">
                      <a:xfrm>
                        <a:off x="1811338" y="5548313"/>
                        <a:ext cx="4387850" cy="1062037"/>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6CF7D7EE-0F23-40D0-AFC8-243574A6A592}"/>
              </a:ext>
            </a:extLst>
          </p:cNvPr>
          <p:cNvSpPr txBox="1"/>
          <p:nvPr/>
        </p:nvSpPr>
        <p:spPr>
          <a:xfrm>
            <a:off x="6430344" y="5614696"/>
            <a:ext cx="5232125" cy="830997"/>
          </a:xfrm>
          <a:prstGeom prst="rect">
            <a:avLst/>
          </a:prstGeom>
          <a:noFill/>
        </p:spPr>
        <p:txBody>
          <a:bodyPr wrap="square" rtlCol="0">
            <a:spAutoFit/>
          </a:bodyPr>
          <a:lstStyle/>
          <a:p>
            <a:r>
              <a:rPr lang="en-US" sz="1600"/>
              <a:t>Energy obviously does change.  And the energy of a state can be parameterized by following functional, where </a:t>
            </a:r>
            <a:r>
              <a:rPr lang="el-GR" sz="1600"/>
              <a:t>δ</a:t>
            </a:r>
            <a:r>
              <a:rPr lang="en-US" sz="1600"/>
              <a:t>n</a:t>
            </a:r>
            <a:r>
              <a:rPr lang="en-US" sz="1600" baseline="-25000"/>
              <a:t>ps</a:t>
            </a:r>
            <a:r>
              <a:rPr lang="en-US" sz="1600"/>
              <a:t> is the deviation of the state from the GS distribution.  </a:t>
            </a:r>
          </a:p>
        </p:txBody>
      </p:sp>
    </p:spTree>
    <p:extLst>
      <p:ext uri="{BB962C8B-B14F-4D97-AF65-F5344CB8AC3E}">
        <p14:creationId xmlns:p14="http://schemas.microsoft.com/office/powerpoint/2010/main" val="363241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1448586" y="283378"/>
            <a:ext cx="9144000" cy="612169"/>
          </a:xfrm>
        </p:spPr>
        <p:txBody>
          <a:bodyPr/>
          <a:lstStyle/>
          <a:p>
            <a:r>
              <a:rPr lang="en-US" sz="3600" b="1" u="sng">
                <a:latin typeface="+mn-lt"/>
              </a:rPr>
              <a:t>3HE – Interaction (FLT)</a:t>
            </a:r>
            <a:endParaRPr lang="en-US" b="1" u="sng">
              <a:latin typeface="+mn-lt"/>
            </a:endParaRPr>
          </a:p>
        </p:txBody>
      </p:sp>
      <p:graphicFrame>
        <p:nvGraphicFramePr>
          <p:cNvPr id="17" name="Object 16">
            <a:extLst>
              <a:ext uri="{FF2B5EF4-FFF2-40B4-BE49-F238E27FC236}">
                <a16:creationId xmlns:a16="http://schemas.microsoft.com/office/drawing/2014/main" id="{3847FFDF-348D-436F-B4AE-08FBBAE560C4}"/>
              </a:ext>
            </a:extLst>
          </p:cNvPr>
          <p:cNvGraphicFramePr>
            <a:graphicFrameLocks noChangeAspect="1"/>
          </p:cNvGraphicFramePr>
          <p:nvPr/>
        </p:nvGraphicFramePr>
        <p:xfrm>
          <a:off x="861945" y="1080984"/>
          <a:ext cx="4387850" cy="601663"/>
        </p:xfrm>
        <a:graphic>
          <a:graphicData uri="http://schemas.openxmlformats.org/presentationml/2006/ole">
            <mc:AlternateContent xmlns:mc="http://schemas.openxmlformats.org/markup-compatibility/2006">
              <mc:Choice xmlns:v="urn:schemas-microsoft-com:vml" Requires="v">
                <p:oleObj name="Equation" r:id="rId2" imgW="3352680" imgH="431640" progId="Equation.DSMT4">
                  <p:embed/>
                </p:oleObj>
              </mc:Choice>
              <mc:Fallback>
                <p:oleObj name="Equation" r:id="rId2" imgW="3352680" imgH="431640" progId="Equation.DSMT4">
                  <p:embed/>
                  <p:pic>
                    <p:nvPicPr>
                      <p:cNvPr id="17" name="Object 16">
                        <a:extLst>
                          <a:ext uri="{FF2B5EF4-FFF2-40B4-BE49-F238E27FC236}">
                            <a16:creationId xmlns:a16="http://schemas.microsoft.com/office/drawing/2014/main" id="{3847FFDF-348D-436F-B4AE-08FBBAE560C4}"/>
                          </a:ext>
                        </a:extLst>
                      </p:cNvPr>
                      <p:cNvPicPr>
                        <a:picLocks noChangeAspect="1" noChangeArrowheads="1"/>
                      </p:cNvPicPr>
                      <p:nvPr/>
                    </p:nvPicPr>
                    <p:blipFill>
                      <a:blip r:embed="rId3"/>
                      <a:srcRect/>
                      <a:stretch>
                        <a:fillRect/>
                      </a:stretch>
                    </p:blipFill>
                    <p:spPr bwMode="auto">
                      <a:xfrm>
                        <a:off x="861945" y="1080984"/>
                        <a:ext cx="4387850" cy="601663"/>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80C36132-D4FB-4BC3-817F-ED39FC64EC2B}"/>
                  </a:ext>
                </a:extLst>
              </p14:cNvPr>
              <p14:cNvContentPartPr/>
              <p14:nvPr/>
            </p14:nvContentPartPr>
            <p14:xfrm>
              <a:off x="1743958" y="1134609"/>
              <a:ext cx="962291" cy="1302730"/>
            </p14:xfrm>
          </p:contentPart>
        </mc:Choice>
        <mc:Fallback xmlns="">
          <p:pic>
            <p:nvPicPr>
              <p:cNvPr id="8" name="Ink 7">
                <a:extLst>
                  <a:ext uri="{FF2B5EF4-FFF2-40B4-BE49-F238E27FC236}">
                    <a16:creationId xmlns:a16="http://schemas.microsoft.com/office/drawing/2014/main" id="{80C36132-D4FB-4BC3-817F-ED39FC64EC2B}"/>
                  </a:ext>
                </a:extLst>
              </p:cNvPr>
              <p:cNvPicPr/>
              <p:nvPr/>
            </p:nvPicPr>
            <p:blipFill>
              <a:blip r:embed="rId6"/>
              <a:stretch>
                <a:fillRect/>
              </a:stretch>
            </p:blipFill>
            <p:spPr>
              <a:xfrm>
                <a:off x="1739638" y="1130289"/>
                <a:ext cx="970931" cy="1311369"/>
              </a:xfrm>
              <a:prstGeom prst="rect">
                <a:avLst/>
              </a:prstGeom>
            </p:spPr>
          </p:pic>
        </mc:Fallback>
      </mc:AlternateContent>
      <p:sp>
        <p:nvSpPr>
          <p:cNvPr id="10" name="TextBox 9">
            <a:extLst>
              <a:ext uri="{FF2B5EF4-FFF2-40B4-BE49-F238E27FC236}">
                <a16:creationId xmlns:a16="http://schemas.microsoft.com/office/drawing/2014/main" id="{7E822E5A-9177-423B-B467-6EE8D6AC3418}"/>
              </a:ext>
            </a:extLst>
          </p:cNvPr>
          <p:cNvSpPr txBox="1"/>
          <p:nvPr/>
        </p:nvSpPr>
        <p:spPr>
          <a:xfrm>
            <a:off x="428018" y="2496638"/>
            <a:ext cx="5282120" cy="1569660"/>
          </a:xfrm>
          <a:prstGeom prst="rect">
            <a:avLst/>
          </a:prstGeom>
          <a:noFill/>
        </p:spPr>
        <p:txBody>
          <a:bodyPr wrap="square" rtlCol="0">
            <a:spAutoFit/>
          </a:bodyPr>
          <a:lstStyle/>
          <a:p>
            <a:r>
              <a:rPr lang="en-US" sz="1600"/>
              <a:t>These are the energies of single quasi-particles in the absence of all others basically.  These are unknown, but it’s presumed that we can make the same phenomenological approximation close to the Fermi surface that we do for regular particles, with a renormalized Fermi velocity.  Note p</a:t>
            </a:r>
            <a:r>
              <a:rPr lang="en-US" sz="1600" baseline="-25000"/>
              <a:t>F</a:t>
            </a:r>
            <a:r>
              <a:rPr lang="en-US" sz="1600"/>
              <a:t> is preserved by the interaction.  </a:t>
            </a:r>
          </a:p>
        </p:txBody>
      </p:sp>
      <p:graphicFrame>
        <p:nvGraphicFramePr>
          <p:cNvPr id="13" name="Object 12">
            <a:extLst>
              <a:ext uri="{FF2B5EF4-FFF2-40B4-BE49-F238E27FC236}">
                <a16:creationId xmlns:a16="http://schemas.microsoft.com/office/drawing/2014/main" id="{27F30736-7D53-4427-9196-3E4363BC6A2F}"/>
              </a:ext>
            </a:extLst>
          </p:cNvPr>
          <p:cNvGraphicFramePr>
            <a:graphicFrameLocks noChangeAspect="1"/>
          </p:cNvGraphicFramePr>
          <p:nvPr>
            <p:extLst>
              <p:ext uri="{D42A27DB-BD31-4B8C-83A1-F6EECF244321}">
                <p14:modId xmlns:p14="http://schemas.microsoft.com/office/powerpoint/2010/main" val="2328408962"/>
              </p:ext>
            </p:extLst>
          </p:nvPr>
        </p:nvGraphicFramePr>
        <p:xfrm>
          <a:off x="523350" y="4168809"/>
          <a:ext cx="4029075" cy="563563"/>
        </p:xfrm>
        <a:graphic>
          <a:graphicData uri="http://schemas.openxmlformats.org/presentationml/2006/ole">
            <mc:AlternateContent xmlns:mc="http://schemas.openxmlformats.org/markup-compatibility/2006">
              <mc:Choice xmlns:v="urn:schemas-microsoft-com:vml" Requires="v">
                <p:oleObj name="Equation" r:id="rId7" imgW="2831760" imgH="393480" progId="Equation.DSMT4">
                  <p:embed/>
                </p:oleObj>
              </mc:Choice>
              <mc:Fallback>
                <p:oleObj name="Equation" r:id="rId7" imgW="2831760" imgH="393480" progId="Equation.DSMT4">
                  <p:embed/>
                  <p:pic>
                    <p:nvPicPr>
                      <p:cNvPr id="13" name="Object 12">
                        <a:extLst>
                          <a:ext uri="{FF2B5EF4-FFF2-40B4-BE49-F238E27FC236}">
                            <a16:creationId xmlns:a16="http://schemas.microsoft.com/office/drawing/2014/main" id="{27F30736-7D53-4427-9196-3E4363BC6A2F}"/>
                          </a:ext>
                        </a:extLst>
                      </p:cNvPr>
                      <p:cNvPicPr>
                        <a:picLocks noChangeAspect="1" noChangeArrowheads="1"/>
                      </p:cNvPicPr>
                      <p:nvPr/>
                    </p:nvPicPr>
                    <p:blipFill>
                      <a:blip r:embed="rId8"/>
                      <a:srcRect/>
                      <a:stretch>
                        <a:fillRect/>
                      </a:stretch>
                    </p:blipFill>
                    <p:spPr bwMode="auto">
                      <a:xfrm>
                        <a:off x="523350" y="4168809"/>
                        <a:ext cx="4029075" cy="563563"/>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FB1D6A7D-BC24-46E4-90BE-0E5149FF783E}"/>
              </a:ext>
            </a:extLst>
          </p:cNvPr>
          <p:cNvGraphicFramePr>
            <a:graphicFrameLocks noChangeAspect="1"/>
          </p:cNvGraphicFramePr>
          <p:nvPr>
            <p:extLst>
              <p:ext uri="{D42A27DB-BD31-4B8C-83A1-F6EECF244321}">
                <p14:modId xmlns:p14="http://schemas.microsoft.com/office/powerpoint/2010/main" val="2205900983"/>
              </p:ext>
            </p:extLst>
          </p:nvPr>
        </p:nvGraphicFramePr>
        <p:xfrm>
          <a:off x="6538913" y="4402727"/>
          <a:ext cx="4486275" cy="579437"/>
        </p:xfrm>
        <a:graphic>
          <a:graphicData uri="http://schemas.openxmlformats.org/presentationml/2006/ole">
            <mc:AlternateContent xmlns:mc="http://schemas.openxmlformats.org/markup-compatibility/2006">
              <mc:Choice xmlns:v="urn:schemas-microsoft-com:vml" Requires="v">
                <p:oleObj name="Equation" r:id="rId9" imgW="3365280" imgH="431640" progId="Equation.DSMT4">
                  <p:embed/>
                </p:oleObj>
              </mc:Choice>
              <mc:Fallback>
                <p:oleObj name="Equation" r:id="rId9" imgW="3365280" imgH="431640" progId="Equation.DSMT4">
                  <p:embed/>
                  <p:pic>
                    <p:nvPicPr>
                      <p:cNvPr id="19" name="Object 18">
                        <a:extLst>
                          <a:ext uri="{FF2B5EF4-FFF2-40B4-BE49-F238E27FC236}">
                            <a16:creationId xmlns:a16="http://schemas.microsoft.com/office/drawing/2014/main" id="{FB1D6A7D-BC24-46E4-90BE-0E5149FF783E}"/>
                          </a:ext>
                        </a:extLst>
                      </p:cNvPr>
                      <p:cNvPicPr>
                        <a:picLocks noChangeAspect="1" noChangeArrowheads="1"/>
                      </p:cNvPicPr>
                      <p:nvPr/>
                    </p:nvPicPr>
                    <p:blipFill>
                      <a:blip r:embed="rId10"/>
                      <a:srcRect/>
                      <a:stretch>
                        <a:fillRect/>
                      </a:stretch>
                    </p:blipFill>
                    <p:spPr bwMode="auto">
                      <a:xfrm>
                        <a:off x="6538913" y="4402727"/>
                        <a:ext cx="4486275" cy="579437"/>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22" name="Ink 21">
                <a:extLst>
                  <a:ext uri="{FF2B5EF4-FFF2-40B4-BE49-F238E27FC236}">
                    <a16:creationId xmlns:a16="http://schemas.microsoft.com/office/drawing/2014/main" id="{10FD1798-F90B-4736-A0E4-7415DA47F863}"/>
                  </a:ext>
                </a:extLst>
              </p14:cNvPr>
              <p14:cNvContentPartPr/>
              <p14:nvPr/>
            </p14:nvContentPartPr>
            <p14:xfrm>
              <a:off x="3801010" y="1197245"/>
              <a:ext cx="4050000" cy="800640"/>
            </p14:xfrm>
          </p:contentPart>
        </mc:Choice>
        <mc:Fallback xmlns="">
          <p:pic>
            <p:nvPicPr>
              <p:cNvPr id="22" name="Ink 21">
                <a:extLst>
                  <a:ext uri="{FF2B5EF4-FFF2-40B4-BE49-F238E27FC236}">
                    <a16:creationId xmlns:a16="http://schemas.microsoft.com/office/drawing/2014/main" id="{10FD1798-F90B-4736-A0E4-7415DA47F863}"/>
                  </a:ext>
                </a:extLst>
              </p:cNvPr>
              <p:cNvPicPr/>
              <p:nvPr/>
            </p:nvPicPr>
            <p:blipFill>
              <a:blip r:embed="rId12"/>
              <a:stretch>
                <a:fillRect/>
              </a:stretch>
            </p:blipFill>
            <p:spPr>
              <a:xfrm>
                <a:off x="3783370" y="1179605"/>
                <a:ext cx="4085640" cy="836280"/>
              </a:xfrm>
              <a:prstGeom prst="rect">
                <a:avLst/>
              </a:prstGeom>
            </p:spPr>
          </p:pic>
        </mc:Fallback>
      </mc:AlternateContent>
      <p:sp>
        <p:nvSpPr>
          <p:cNvPr id="26" name="TextBox 25">
            <a:extLst>
              <a:ext uri="{FF2B5EF4-FFF2-40B4-BE49-F238E27FC236}">
                <a16:creationId xmlns:a16="http://schemas.microsoft.com/office/drawing/2014/main" id="{3F301764-054C-4FF5-A0F3-149B526E47E8}"/>
              </a:ext>
            </a:extLst>
          </p:cNvPr>
          <p:cNvSpPr txBox="1"/>
          <p:nvPr/>
        </p:nvSpPr>
        <p:spPr>
          <a:xfrm>
            <a:off x="6454402" y="2299583"/>
            <a:ext cx="4999165" cy="1815882"/>
          </a:xfrm>
          <a:prstGeom prst="rect">
            <a:avLst/>
          </a:prstGeom>
          <a:noFill/>
        </p:spPr>
        <p:txBody>
          <a:bodyPr wrap="square" rtlCol="0">
            <a:spAutoFit/>
          </a:bodyPr>
          <a:lstStyle/>
          <a:p>
            <a:r>
              <a:rPr lang="en-US" sz="1600"/>
              <a:t>The interaction between quasi-particles is handled with the f – term.  It’s presumed that we need only go out to second order, as we’ve done.  Since only excitations near the Fermi surface are amenable to this approximation, we basically restrict p, p’ to it, and so can just parameterize the interaction with cos</a:t>
            </a:r>
            <a:r>
              <a:rPr lang="el-GR" sz="1600"/>
              <a:t>θ</a:t>
            </a:r>
            <a:r>
              <a:rPr lang="en-US" sz="1600"/>
              <a:t>, and expand it in a Legendre polynomial series.</a:t>
            </a:r>
            <a:endParaRPr lang="en-US"/>
          </a:p>
        </p:txBody>
      </p:sp>
      <p:sp>
        <p:nvSpPr>
          <p:cNvPr id="27" name="TextBox 26">
            <a:extLst>
              <a:ext uri="{FF2B5EF4-FFF2-40B4-BE49-F238E27FC236}">
                <a16:creationId xmlns:a16="http://schemas.microsoft.com/office/drawing/2014/main" id="{25176D85-3870-4937-9BA4-ED8AA1D32012}"/>
              </a:ext>
            </a:extLst>
          </p:cNvPr>
          <p:cNvSpPr txBox="1"/>
          <p:nvPr/>
        </p:nvSpPr>
        <p:spPr>
          <a:xfrm>
            <a:off x="6454401" y="5205692"/>
            <a:ext cx="4999165" cy="338554"/>
          </a:xfrm>
          <a:prstGeom prst="rect">
            <a:avLst/>
          </a:prstGeom>
          <a:noFill/>
        </p:spPr>
        <p:txBody>
          <a:bodyPr wrap="square" rtlCol="0">
            <a:spAutoFit/>
          </a:bodyPr>
          <a:lstStyle/>
          <a:p>
            <a:r>
              <a:rPr lang="en-US" sz="1600"/>
              <a:t>We usually just keep the first two terms in the series:</a:t>
            </a:r>
            <a:endParaRPr lang="en-US"/>
          </a:p>
        </p:txBody>
      </p:sp>
      <p:sp>
        <p:nvSpPr>
          <p:cNvPr id="34" name="TextBox 33">
            <a:extLst>
              <a:ext uri="{FF2B5EF4-FFF2-40B4-BE49-F238E27FC236}">
                <a16:creationId xmlns:a16="http://schemas.microsoft.com/office/drawing/2014/main" id="{2128C83D-4E6C-4FBF-BAF6-1F89E6F3B0FF}"/>
              </a:ext>
            </a:extLst>
          </p:cNvPr>
          <p:cNvSpPr txBox="1"/>
          <p:nvPr/>
        </p:nvSpPr>
        <p:spPr>
          <a:xfrm flipH="1">
            <a:off x="428018" y="4834884"/>
            <a:ext cx="3715327" cy="1077218"/>
          </a:xfrm>
          <a:prstGeom prst="rect">
            <a:avLst/>
          </a:prstGeom>
          <a:noFill/>
        </p:spPr>
        <p:txBody>
          <a:bodyPr wrap="square" rtlCol="0">
            <a:spAutoFit/>
          </a:bodyPr>
          <a:lstStyle/>
          <a:p>
            <a:r>
              <a:rPr lang="en-US" sz="1600"/>
              <a:t>According to this energy spectrum ansatz, the density of (single quasi-particle) states at fermi energy is the free particle one, just with renormalized mass:</a:t>
            </a:r>
          </a:p>
        </p:txBody>
      </p:sp>
      <p:graphicFrame>
        <p:nvGraphicFramePr>
          <p:cNvPr id="36" name="Object 35">
            <a:extLst>
              <a:ext uri="{FF2B5EF4-FFF2-40B4-BE49-F238E27FC236}">
                <a16:creationId xmlns:a16="http://schemas.microsoft.com/office/drawing/2014/main" id="{7CE775A6-D48C-4337-8EA5-916F8EFD7482}"/>
              </a:ext>
            </a:extLst>
          </p:cNvPr>
          <p:cNvGraphicFramePr>
            <a:graphicFrameLocks noChangeAspect="1"/>
          </p:cNvGraphicFramePr>
          <p:nvPr>
            <p:extLst>
              <p:ext uri="{D42A27DB-BD31-4B8C-83A1-F6EECF244321}">
                <p14:modId xmlns:p14="http://schemas.microsoft.com/office/powerpoint/2010/main" val="4224504065"/>
              </p:ext>
            </p:extLst>
          </p:nvPr>
        </p:nvGraphicFramePr>
        <p:xfrm>
          <a:off x="523350" y="6014614"/>
          <a:ext cx="975582" cy="574897"/>
        </p:xfrm>
        <a:graphic>
          <a:graphicData uri="http://schemas.openxmlformats.org/presentationml/2006/ole">
            <mc:AlternateContent xmlns:mc="http://schemas.openxmlformats.org/markup-compatibility/2006">
              <mc:Choice xmlns:v="urn:schemas-microsoft-com:vml" Requires="v">
                <p:oleObj name="Equation" r:id="rId13" imgW="711000" imgH="419040" progId="Equation.DSMT4">
                  <p:embed/>
                </p:oleObj>
              </mc:Choice>
              <mc:Fallback>
                <p:oleObj name="Equation" r:id="rId13" imgW="711000" imgH="419040" progId="Equation.DSMT4">
                  <p:embed/>
                  <p:pic>
                    <p:nvPicPr>
                      <p:cNvPr id="36" name="Object 35">
                        <a:extLst>
                          <a:ext uri="{FF2B5EF4-FFF2-40B4-BE49-F238E27FC236}">
                            <a16:creationId xmlns:a16="http://schemas.microsoft.com/office/drawing/2014/main" id="{7CE775A6-D48C-4337-8EA5-916F8EFD7482}"/>
                          </a:ext>
                        </a:extLst>
                      </p:cNvPr>
                      <p:cNvPicPr>
                        <a:picLocks noChangeAspect="1" noChangeArrowheads="1"/>
                      </p:cNvPicPr>
                      <p:nvPr/>
                    </p:nvPicPr>
                    <p:blipFill>
                      <a:blip r:embed="rId14"/>
                      <a:srcRect/>
                      <a:stretch>
                        <a:fillRect/>
                      </a:stretch>
                    </p:blipFill>
                    <p:spPr bwMode="auto">
                      <a:xfrm>
                        <a:off x="523350" y="6014614"/>
                        <a:ext cx="975582" cy="574897"/>
                      </a:xfrm>
                      <a:prstGeom prst="rect">
                        <a:avLst/>
                      </a:prstGeom>
                      <a:noFill/>
                    </p:spPr>
                  </p:pic>
                </p:oleObj>
              </mc:Fallback>
            </mc:AlternateContent>
          </a:graphicData>
        </a:graphic>
      </p:graphicFrame>
      <p:graphicFrame>
        <p:nvGraphicFramePr>
          <p:cNvPr id="3" name="Object 2">
            <a:extLst>
              <a:ext uri="{FF2B5EF4-FFF2-40B4-BE49-F238E27FC236}">
                <a16:creationId xmlns:a16="http://schemas.microsoft.com/office/drawing/2014/main" id="{2CFBAFF4-0304-4DA2-BA97-4196D16040F0}"/>
              </a:ext>
            </a:extLst>
          </p:cNvPr>
          <p:cNvGraphicFramePr>
            <a:graphicFrameLocks noChangeAspect="1"/>
          </p:cNvGraphicFramePr>
          <p:nvPr>
            <p:extLst>
              <p:ext uri="{D42A27DB-BD31-4B8C-83A1-F6EECF244321}">
                <p14:modId xmlns:p14="http://schemas.microsoft.com/office/powerpoint/2010/main" val="2503043350"/>
              </p:ext>
            </p:extLst>
          </p:nvPr>
        </p:nvGraphicFramePr>
        <p:xfrm>
          <a:off x="6538913" y="5660755"/>
          <a:ext cx="4656137" cy="579437"/>
        </p:xfrm>
        <a:graphic>
          <a:graphicData uri="http://schemas.openxmlformats.org/presentationml/2006/ole">
            <mc:AlternateContent xmlns:mc="http://schemas.openxmlformats.org/markup-compatibility/2006">
              <mc:Choice xmlns:v="urn:schemas-microsoft-com:vml" Requires="v">
                <p:oleObj name="Equation" r:id="rId15" imgW="4655884" imgH="579349" progId="Equation.DSMT4">
                  <p:embed/>
                </p:oleObj>
              </mc:Choice>
              <mc:Fallback>
                <p:oleObj name="Equation" r:id="rId15" imgW="4655884" imgH="579349" progId="Equation.DSMT4">
                  <p:embed/>
                  <p:pic>
                    <p:nvPicPr>
                      <p:cNvPr id="0" name=""/>
                      <p:cNvPicPr/>
                      <p:nvPr/>
                    </p:nvPicPr>
                    <p:blipFill>
                      <a:blip r:embed="rId16"/>
                      <a:stretch>
                        <a:fillRect/>
                      </a:stretch>
                    </p:blipFill>
                    <p:spPr>
                      <a:xfrm>
                        <a:off x="6538913" y="5660755"/>
                        <a:ext cx="4656137" cy="579437"/>
                      </a:xfrm>
                      <a:prstGeom prst="rect">
                        <a:avLst/>
                      </a:prstGeom>
                    </p:spPr>
                  </p:pic>
                </p:oleObj>
              </mc:Fallback>
            </mc:AlternateContent>
          </a:graphicData>
        </a:graphic>
      </p:graphicFrame>
    </p:spTree>
    <p:extLst>
      <p:ext uri="{BB962C8B-B14F-4D97-AF65-F5344CB8AC3E}">
        <p14:creationId xmlns:p14="http://schemas.microsoft.com/office/powerpoint/2010/main" val="18296453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1448586" y="283378"/>
            <a:ext cx="9144000" cy="612169"/>
          </a:xfrm>
        </p:spPr>
        <p:txBody>
          <a:bodyPr/>
          <a:lstStyle/>
          <a:p>
            <a:r>
              <a:rPr lang="en-US" sz="3600" b="1" u="sng">
                <a:latin typeface="+mn-lt"/>
              </a:rPr>
              <a:t>3He – Interaction (FLT)</a:t>
            </a:r>
            <a:endParaRPr lang="en-US" b="1" u="sng">
              <a:latin typeface="+mn-lt"/>
            </a:endParaRPr>
          </a:p>
        </p:txBody>
      </p:sp>
      <p:graphicFrame>
        <p:nvGraphicFramePr>
          <p:cNvPr id="17" name="Object 16">
            <a:extLst>
              <a:ext uri="{FF2B5EF4-FFF2-40B4-BE49-F238E27FC236}">
                <a16:creationId xmlns:a16="http://schemas.microsoft.com/office/drawing/2014/main" id="{3847FFDF-348D-436F-B4AE-08FBBAE560C4}"/>
              </a:ext>
            </a:extLst>
          </p:cNvPr>
          <p:cNvGraphicFramePr>
            <a:graphicFrameLocks noChangeAspect="1"/>
          </p:cNvGraphicFramePr>
          <p:nvPr/>
        </p:nvGraphicFramePr>
        <p:xfrm>
          <a:off x="626275" y="1193417"/>
          <a:ext cx="4387850" cy="601663"/>
        </p:xfrm>
        <a:graphic>
          <a:graphicData uri="http://schemas.openxmlformats.org/presentationml/2006/ole">
            <mc:AlternateContent xmlns:mc="http://schemas.openxmlformats.org/markup-compatibility/2006">
              <mc:Choice xmlns:v="urn:schemas-microsoft-com:vml" Requires="v">
                <p:oleObj name="Equation" r:id="rId2" imgW="3352680" imgH="431640" progId="Equation.DSMT4">
                  <p:embed/>
                </p:oleObj>
              </mc:Choice>
              <mc:Fallback>
                <p:oleObj name="Equation" r:id="rId2" imgW="3352680" imgH="431640" progId="Equation.DSMT4">
                  <p:embed/>
                  <p:pic>
                    <p:nvPicPr>
                      <p:cNvPr id="17" name="Object 16">
                        <a:extLst>
                          <a:ext uri="{FF2B5EF4-FFF2-40B4-BE49-F238E27FC236}">
                            <a16:creationId xmlns:a16="http://schemas.microsoft.com/office/drawing/2014/main" id="{3847FFDF-348D-436F-B4AE-08FBBAE560C4}"/>
                          </a:ext>
                        </a:extLst>
                      </p:cNvPr>
                      <p:cNvPicPr>
                        <a:picLocks noChangeAspect="1" noChangeArrowheads="1"/>
                      </p:cNvPicPr>
                      <p:nvPr/>
                    </p:nvPicPr>
                    <p:blipFill>
                      <a:blip r:embed="rId3"/>
                      <a:srcRect/>
                      <a:stretch>
                        <a:fillRect/>
                      </a:stretch>
                    </p:blipFill>
                    <p:spPr bwMode="auto">
                      <a:xfrm>
                        <a:off x="626275" y="1193417"/>
                        <a:ext cx="4387850" cy="601663"/>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3F301764-054C-4FF5-A0F3-149B526E47E8}"/>
              </a:ext>
            </a:extLst>
          </p:cNvPr>
          <p:cNvSpPr txBox="1"/>
          <p:nvPr/>
        </p:nvSpPr>
        <p:spPr>
          <a:xfrm>
            <a:off x="541227" y="1953132"/>
            <a:ext cx="10912339" cy="338554"/>
          </a:xfrm>
          <a:prstGeom prst="rect">
            <a:avLst/>
          </a:prstGeom>
          <a:noFill/>
        </p:spPr>
        <p:txBody>
          <a:bodyPr wrap="square" rtlCol="0">
            <a:spAutoFit/>
          </a:bodyPr>
          <a:lstStyle/>
          <a:p>
            <a:r>
              <a:rPr lang="en-US" sz="1600"/>
              <a:t>The energy of a single quasi-particle, admist an excitation consisting of a set of quasi-particles, n</a:t>
            </a:r>
            <a:r>
              <a:rPr lang="en-US" sz="1600" baseline="-25000"/>
              <a:t>ps</a:t>
            </a:r>
            <a:r>
              <a:rPr lang="en-US" sz="1600"/>
              <a:t>, is:</a:t>
            </a:r>
            <a:endParaRPr lang="en-US"/>
          </a:p>
        </p:txBody>
      </p:sp>
      <p:graphicFrame>
        <p:nvGraphicFramePr>
          <p:cNvPr id="31" name="Object 30">
            <a:extLst>
              <a:ext uri="{FF2B5EF4-FFF2-40B4-BE49-F238E27FC236}">
                <a16:creationId xmlns:a16="http://schemas.microsoft.com/office/drawing/2014/main" id="{331FAC05-4B96-4137-8DA7-D9B923529FC3}"/>
              </a:ext>
            </a:extLst>
          </p:cNvPr>
          <p:cNvGraphicFramePr>
            <a:graphicFrameLocks noChangeAspect="1"/>
          </p:cNvGraphicFramePr>
          <p:nvPr/>
        </p:nvGraphicFramePr>
        <p:xfrm>
          <a:off x="626273" y="4759487"/>
          <a:ext cx="3330575" cy="587375"/>
        </p:xfrm>
        <a:graphic>
          <a:graphicData uri="http://schemas.openxmlformats.org/presentationml/2006/ole">
            <mc:AlternateContent xmlns:mc="http://schemas.openxmlformats.org/markup-compatibility/2006">
              <mc:Choice xmlns:v="urn:schemas-microsoft-com:vml" Requires="v">
                <p:oleObj name="Equation" r:id="rId4" imgW="2590560" imgH="457200" progId="Equation.DSMT4">
                  <p:embed/>
                </p:oleObj>
              </mc:Choice>
              <mc:Fallback>
                <p:oleObj name="Equation" r:id="rId4" imgW="2590560" imgH="457200" progId="Equation.DSMT4">
                  <p:embed/>
                  <p:pic>
                    <p:nvPicPr>
                      <p:cNvPr id="31" name="Object 30">
                        <a:extLst>
                          <a:ext uri="{FF2B5EF4-FFF2-40B4-BE49-F238E27FC236}">
                            <a16:creationId xmlns:a16="http://schemas.microsoft.com/office/drawing/2014/main" id="{331FAC05-4B96-4137-8DA7-D9B923529FC3}"/>
                          </a:ext>
                        </a:extLst>
                      </p:cNvPr>
                      <p:cNvPicPr>
                        <a:picLocks noChangeAspect="1" noChangeArrowheads="1"/>
                      </p:cNvPicPr>
                      <p:nvPr/>
                    </p:nvPicPr>
                    <p:blipFill>
                      <a:blip r:embed="rId5"/>
                      <a:srcRect/>
                      <a:stretch>
                        <a:fillRect/>
                      </a:stretch>
                    </p:blipFill>
                    <p:spPr bwMode="auto">
                      <a:xfrm>
                        <a:off x="626273" y="4759487"/>
                        <a:ext cx="3330575" cy="587375"/>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430F3C48-B8ED-4A29-A0D3-AD36F7450F65}"/>
              </a:ext>
            </a:extLst>
          </p:cNvPr>
          <p:cNvGraphicFramePr>
            <a:graphicFrameLocks noChangeAspect="1"/>
          </p:cNvGraphicFramePr>
          <p:nvPr/>
        </p:nvGraphicFramePr>
        <p:xfrm>
          <a:off x="626274" y="2390744"/>
          <a:ext cx="3191581" cy="684355"/>
        </p:xfrm>
        <a:graphic>
          <a:graphicData uri="http://schemas.openxmlformats.org/presentationml/2006/ole">
            <mc:AlternateContent xmlns:mc="http://schemas.openxmlformats.org/markup-compatibility/2006">
              <mc:Choice xmlns:v="urn:schemas-microsoft-com:vml" Requires="v">
                <p:oleObj name="Equation" r:id="rId6" imgW="2438280" imgH="520560" progId="Equation.DSMT4">
                  <p:embed/>
                </p:oleObj>
              </mc:Choice>
              <mc:Fallback>
                <p:oleObj name="Equation" r:id="rId6" imgW="2438280" imgH="520560" progId="Equation.DSMT4">
                  <p:embed/>
                  <p:pic>
                    <p:nvPicPr>
                      <p:cNvPr id="33" name="Object 32">
                        <a:extLst>
                          <a:ext uri="{FF2B5EF4-FFF2-40B4-BE49-F238E27FC236}">
                            <a16:creationId xmlns:a16="http://schemas.microsoft.com/office/drawing/2014/main" id="{430F3C48-B8ED-4A29-A0D3-AD36F7450F65}"/>
                          </a:ext>
                        </a:extLst>
                      </p:cNvPr>
                      <p:cNvPicPr>
                        <a:picLocks noChangeAspect="1" noChangeArrowheads="1"/>
                      </p:cNvPicPr>
                      <p:nvPr/>
                    </p:nvPicPr>
                    <p:blipFill>
                      <a:blip r:embed="rId7"/>
                      <a:srcRect/>
                      <a:stretch>
                        <a:fillRect/>
                      </a:stretch>
                    </p:blipFill>
                    <p:spPr bwMode="auto">
                      <a:xfrm>
                        <a:off x="626274" y="2390744"/>
                        <a:ext cx="3191581" cy="684355"/>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7AFF0DCD-8CA3-4219-9D5B-936AA38AADF0}"/>
              </a:ext>
            </a:extLst>
          </p:cNvPr>
          <p:cNvSpPr txBox="1"/>
          <p:nvPr/>
        </p:nvSpPr>
        <p:spPr>
          <a:xfrm>
            <a:off x="564416" y="3137289"/>
            <a:ext cx="5531584" cy="338554"/>
          </a:xfrm>
          <a:prstGeom prst="rect">
            <a:avLst/>
          </a:prstGeom>
          <a:noFill/>
        </p:spPr>
        <p:txBody>
          <a:bodyPr wrap="square" rtlCol="0">
            <a:spAutoFit/>
          </a:bodyPr>
          <a:lstStyle/>
          <a:p>
            <a:r>
              <a:rPr lang="en-US" sz="1600"/>
              <a:t>The group velocity of such an excitation is given by the usual:</a:t>
            </a:r>
            <a:endParaRPr lang="en-US"/>
          </a:p>
        </p:txBody>
      </p:sp>
      <p:graphicFrame>
        <p:nvGraphicFramePr>
          <p:cNvPr id="15" name="Object 14">
            <a:extLst>
              <a:ext uri="{FF2B5EF4-FFF2-40B4-BE49-F238E27FC236}">
                <a16:creationId xmlns:a16="http://schemas.microsoft.com/office/drawing/2014/main" id="{12C804F4-AAFE-45EA-B802-6CA2C3EF49B3}"/>
              </a:ext>
            </a:extLst>
          </p:cNvPr>
          <p:cNvGraphicFramePr>
            <a:graphicFrameLocks noChangeAspect="1"/>
          </p:cNvGraphicFramePr>
          <p:nvPr/>
        </p:nvGraphicFramePr>
        <p:xfrm>
          <a:off x="626273" y="3588964"/>
          <a:ext cx="1004563" cy="340087"/>
        </p:xfrm>
        <a:graphic>
          <a:graphicData uri="http://schemas.openxmlformats.org/presentationml/2006/ole">
            <mc:AlternateContent xmlns:mc="http://schemas.openxmlformats.org/markup-compatibility/2006">
              <mc:Choice xmlns:v="urn:schemas-microsoft-com:vml" Requires="v">
                <p:oleObj name="Equation" r:id="rId8" imgW="711000" imgH="241200" progId="Equation.DSMT4">
                  <p:embed/>
                </p:oleObj>
              </mc:Choice>
              <mc:Fallback>
                <p:oleObj name="Equation" r:id="rId8" imgW="711000" imgH="241200" progId="Equation.DSMT4">
                  <p:embed/>
                  <p:pic>
                    <p:nvPicPr>
                      <p:cNvPr id="15" name="Object 14">
                        <a:extLst>
                          <a:ext uri="{FF2B5EF4-FFF2-40B4-BE49-F238E27FC236}">
                            <a16:creationId xmlns:a16="http://schemas.microsoft.com/office/drawing/2014/main" id="{12C804F4-AAFE-45EA-B802-6CA2C3EF49B3}"/>
                          </a:ext>
                        </a:extLst>
                      </p:cNvPr>
                      <p:cNvPicPr>
                        <a:picLocks noChangeAspect="1" noChangeArrowheads="1"/>
                      </p:cNvPicPr>
                      <p:nvPr/>
                    </p:nvPicPr>
                    <p:blipFill>
                      <a:blip r:embed="rId9"/>
                      <a:srcRect/>
                      <a:stretch>
                        <a:fillRect/>
                      </a:stretch>
                    </p:blipFill>
                    <p:spPr bwMode="auto">
                      <a:xfrm>
                        <a:off x="626273" y="3588964"/>
                        <a:ext cx="1004563" cy="340087"/>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1DD84326-8F09-4E5B-92B9-53BEC33B42AE}"/>
              </a:ext>
            </a:extLst>
          </p:cNvPr>
          <p:cNvSpPr txBox="1"/>
          <p:nvPr/>
        </p:nvSpPr>
        <p:spPr>
          <a:xfrm>
            <a:off x="564415" y="4058377"/>
            <a:ext cx="11077688" cy="584775"/>
          </a:xfrm>
          <a:prstGeom prst="rect">
            <a:avLst/>
          </a:prstGeom>
          <a:noFill/>
        </p:spPr>
        <p:txBody>
          <a:bodyPr wrap="square" rtlCol="0">
            <a:spAutoFit/>
          </a:bodyPr>
          <a:lstStyle/>
          <a:p>
            <a:r>
              <a:rPr lang="en-US" sz="1600"/>
              <a:t>This identification hides an implicit connection between </a:t>
            </a:r>
            <a:r>
              <a:rPr lang="el-GR" sz="1600"/>
              <a:t>ε</a:t>
            </a:r>
            <a:r>
              <a:rPr lang="en-US" sz="1600" baseline="-25000"/>
              <a:t>p</a:t>
            </a:r>
            <a:r>
              <a:rPr lang="en-US" sz="1600" baseline="30000"/>
              <a:t>(0)</a:t>
            </a:r>
            <a:r>
              <a:rPr lang="en-US" sz="1600"/>
              <a:t> and f</a:t>
            </a:r>
            <a:r>
              <a:rPr lang="en-US" sz="1600" baseline="-25000"/>
              <a:t>1</a:t>
            </a:r>
            <a:r>
              <a:rPr lang="en-US" sz="1600" baseline="30000"/>
              <a:t>s</a:t>
            </a:r>
            <a:r>
              <a:rPr lang="en-US" sz="1600"/>
              <a:t>.  If we equate the two ways of writing the momentum of an excitation of quasi-particles:</a:t>
            </a:r>
            <a:endParaRPr lang="en-US"/>
          </a:p>
        </p:txBody>
      </p:sp>
      <p:sp>
        <p:nvSpPr>
          <p:cNvPr id="18" name="TextBox 17">
            <a:extLst>
              <a:ext uri="{FF2B5EF4-FFF2-40B4-BE49-F238E27FC236}">
                <a16:creationId xmlns:a16="http://schemas.microsoft.com/office/drawing/2014/main" id="{4B882FEA-B87D-42F6-89EE-C2C2C47E352A}"/>
              </a:ext>
            </a:extLst>
          </p:cNvPr>
          <p:cNvSpPr txBox="1"/>
          <p:nvPr/>
        </p:nvSpPr>
        <p:spPr>
          <a:xfrm>
            <a:off x="547131" y="5417409"/>
            <a:ext cx="1187401" cy="338554"/>
          </a:xfrm>
          <a:prstGeom prst="rect">
            <a:avLst/>
          </a:prstGeom>
          <a:noFill/>
        </p:spPr>
        <p:txBody>
          <a:bodyPr wrap="square" rtlCol="0">
            <a:spAutoFit/>
          </a:bodyPr>
          <a:lstStyle/>
          <a:p>
            <a:r>
              <a:rPr lang="en-US" sz="1600"/>
              <a:t>We find:</a:t>
            </a:r>
            <a:endParaRPr lang="en-US"/>
          </a:p>
        </p:txBody>
      </p:sp>
      <p:graphicFrame>
        <p:nvGraphicFramePr>
          <p:cNvPr id="4" name="Object 3">
            <a:extLst>
              <a:ext uri="{FF2B5EF4-FFF2-40B4-BE49-F238E27FC236}">
                <a16:creationId xmlns:a16="http://schemas.microsoft.com/office/drawing/2014/main" id="{51C2A848-6836-43EE-9EC1-5DA6031AD250}"/>
              </a:ext>
            </a:extLst>
          </p:cNvPr>
          <p:cNvGraphicFramePr>
            <a:graphicFrameLocks noChangeAspect="1"/>
          </p:cNvGraphicFramePr>
          <p:nvPr/>
        </p:nvGraphicFramePr>
        <p:xfrm>
          <a:off x="626273" y="5952806"/>
          <a:ext cx="1086143" cy="591220"/>
        </p:xfrm>
        <a:graphic>
          <a:graphicData uri="http://schemas.openxmlformats.org/presentationml/2006/ole">
            <mc:AlternateContent xmlns:mc="http://schemas.openxmlformats.org/markup-compatibility/2006">
              <mc:Choice xmlns:v="urn:schemas-microsoft-com:vml" Requires="v">
                <p:oleObj name="Equation" r:id="rId10" imgW="774364" imgH="418918" progId="Equation.DSMT4">
                  <p:embed/>
                </p:oleObj>
              </mc:Choice>
              <mc:Fallback>
                <p:oleObj name="Equation" r:id="rId10" imgW="774364" imgH="418918" progId="Equation.DSMT4">
                  <p:embed/>
                  <p:pic>
                    <p:nvPicPr>
                      <p:cNvPr id="4" name="Object 3">
                        <a:extLst>
                          <a:ext uri="{FF2B5EF4-FFF2-40B4-BE49-F238E27FC236}">
                            <a16:creationId xmlns:a16="http://schemas.microsoft.com/office/drawing/2014/main" id="{51C2A848-6836-43EE-9EC1-5DA6031AD25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26273" y="5952806"/>
                        <a:ext cx="1086143" cy="59122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24840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497394" y="244069"/>
            <a:ext cx="6187734" cy="612169"/>
          </a:xfrm>
        </p:spPr>
        <p:txBody>
          <a:bodyPr/>
          <a:lstStyle/>
          <a:p>
            <a:r>
              <a:rPr lang="en-US" sz="3600" b="1" u="sng">
                <a:latin typeface="+mn-lt"/>
              </a:rPr>
              <a:t>3He – Excitation (FLT)</a:t>
            </a:r>
            <a:endParaRPr lang="en-US" b="1" u="sng">
              <a:latin typeface="+mn-lt"/>
            </a:endParaRPr>
          </a:p>
        </p:txBody>
      </p:sp>
      <p:sp>
        <p:nvSpPr>
          <p:cNvPr id="26" name="TextBox 25">
            <a:extLst>
              <a:ext uri="{FF2B5EF4-FFF2-40B4-BE49-F238E27FC236}">
                <a16:creationId xmlns:a16="http://schemas.microsoft.com/office/drawing/2014/main" id="{3F301764-054C-4FF5-A0F3-149B526E47E8}"/>
              </a:ext>
            </a:extLst>
          </p:cNvPr>
          <p:cNvSpPr txBox="1"/>
          <p:nvPr/>
        </p:nvSpPr>
        <p:spPr>
          <a:xfrm>
            <a:off x="311157" y="1073703"/>
            <a:ext cx="11241746" cy="584775"/>
          </a:xfrm>
          <a:prstGeom prst="rect">
            <a:avLst/>
          </a:prstGeom>
          <a:noFill/>
        </p:spPr>
        <p:txBody>
          <a:bodyPr wrap="square" rtlCol="0">
            <a:spAutoFit/>
          </a:bodyPr>
          <a:lstStyle/>
          <a:p>
            <a:r>
              <a:rPr lang="en-US" sz="1600"/>
              <a:t>For various quasi-particle distributions, we can find the quasi-particle energy spectrum if we presume some quasi-particle distribution function first (perhaps self-consistently).  </a:t>
            </a:r>
            <a:endParaRPr lang="en-US"/>
          </a:p>
        </p:txBody>
      </p:sp>
      <p:graphicFrame>
        <p:nvGraphicFramePr>
          <p:cNvPr id="33" name="Object 32">
            <a:extLst>
              <a:ext uri="{FF2B5EF4-FFF2-40B4-BE49-F238E27FC236}">
                <a16:creationId xmlns:a16="http://schemas.microsoft.com/office/drawing/2014/main" id="{430F3C48-B8ED-4A29-A0D3-AD36F7450F65}"/>
              </a:ext>
            </a:extLst>
          </p:cNvPr>
          <p:cNvGraphicFramePr>
            <a:graphicFrameLocks noChangeAspect="1"/>
          </p:cNvGraphicFramePr>
          <p:nvPr>
            <p:extLst>
              <p:ext uri="{D42A27DB-BD31-4B8C-83A1-F6EECF244321}">
                <p14:modId xmlns:p14="http://schemas.microsoft.com/office/powerpoint/2010/main" val="395260118"/>
              </p:ext>
            </p:extLst>
          </p:nvPr>
        </p:nvGraphicFramePr>
        <p:xfrm>
          <a:off x="429143" y="1799177"/>
          <a:ext cx="3191581" cy="684355"/>
        </p:xfrm>
        <a:graphic>
          <a:graphicData uri="http://schemas.openxmlformats.org/presentationml/2006/ole">
            <mc:AlternateContent xmlns:mc="http://schemas.openxmlformats.org/markup-compatibility/2006">
              <mc:Choice xmlns:v="urn:schemas-microsoft-com:vml" Requires="v">
                <p:oleObj name="Equation" r:id="rId2" imgW="2438280" imgH="520560" progId="Equation.DSMT4">
                  <p:embed/>
                </p:oleObj>
              </mc:Choice>
              <mc:Fallback>
                <p:oleObj name="Equation" r:id="rId2" imgW="2438280" imgH="520560" progId="Equation.DSMT4">
                  <p:embed/>
                  <p:pic>
                    <p:nvPicPr>
                      <p:cNvPr id="33" name="Object 32">
                        <a:extLst>
                          <a:ext uri="{FF2B5EF4-FFF2-40B4-BE49-F238E27FC236}">
                            <a16:creationId xmlns:a16="http://schemas.microsoft.com/office/drawing/2014/main" id="{430F3C48-B8ED-4A29-A0D3-AD36F7450F65}"/>
                          </a:ext>
                        </a:extLst>
                      </p:cNvPr>
                      <p:cNvPicPr>
                        <a:picLocks noChangeAspect="1" noChangeArrowheads="1"/>
                      </p:cNvPicPr>
                      <p:nvPr/>
                    </p:nvPicPr>
                    <p:blipFill>
                      <a:blip r:embed="rId3"/>
                      <a:srcRect/>
                      <a:stretch>
                        <a:fillRect/>
                      </a:stretch>
                    </p:blipFill>
                    <p:spPr bwMode="auto">
                      <a:xfrm>
                        <a:off x="429143" y="1799177"/>
                        <a:ext cx="3191581" cy="684355"/>
                      </a:xfrm>
                      <a:prstGeom prst="rect">
                        <a:avLst/>
                      </a:prstGeom>
                      <a:solidFill>
                        <a:srgbClr val="CCFFCC"/>
                      </a:solidFill>
                    </p:spPr>
                  </p:pic>
                </p:oleObj>
              </mc:Fallback>
            </mc:AlternateContent>
          </a:graphicData>
        </a:graphic>
      </p:graphicFrame>
      <p:graphicFrame>
        <p:nvGraphicFramePr>
          <p:cNvPr id="3" name="Object 2">
            <a:extLst>
              <a:ext uri="{FF2B5EF4-FFF2-40B4-BE49-F238E27FC236}">
                <a16:creationId xmlns:a16="http://schemas.microsoft.com/office/drawing/2014/main" id="{11A3A7B1-A407-46C5-BA97-96113F034B8A}"/>
              </a:ext>
            </a:extLst>
          </p:cNvPr>
          <p:cNvGraphicFramePr>
            <a:graphicFrameLocks noChangeAspect="1"/>
          </p:cNvGraphicFramePr>
          <p:nvPr>
            <p:extLst>
              <p:ext uri="{D42A27DB-BD31-4B8C-83A1-F6EECF244321}">
                <p14:modId xmlns:p14="http://schemas.microsoft.com/office/powerpoint/2010/main" val="1578257871"/>
              </p:ext>
            </p:extLst>
          </p:nvPr>
        </p:nvGraphicFramePr>
        <p:xfrm>
          <a:off x="429143" y="3091672"/>
          <a:ext cx="5403850" cy="633413"/>
        </p:xfrm>
        <a:graphic>
          <a:graphicData uri="http://schemas.openxmlformats.org/presentationml/2006/ole">
            <mc:AlternateContent xmlns:mc="http://schemas.openxmlformats.org/markup-compatibility/2006">
              <mc:Choice xmlns:v="urn:schemas-microsoft-com:vml" Requires="v">
                <p:oleObj name="Equation" r:id="rId4" imgW="3466800" imgH="406080" progId="Equation.DSMT4">
                  <p:embed/>
                </p:oleObj>
              </mc:Choice>
              <mc:Fallback>
                <p:oleObj name="Equation" r:id="rId4" imgW="3466800" imgH="406080" progId="Equation.DSMT4">
                  <p:embed/>
                  <p:pic>
                    <p:nvPicPr>
                      <p:cNvPr id="3" name="Object 2">
                        <a:extLst>
                          <a:ext uri="{FF2B5EF4-FFF2-40B4-BE49-F238E27FC236}">
                            <a16:creationId xmlns:a16="http://schemas.microsoft.com/office/drawing/2014/main" id="{11A3A7B1-A407-46C5-BA97-96113F034B8A}"/>
                          </a:ext>
                        </a:extLst>
                      </p:cNvPr>
                      <p:cNvPicPr/>
                      <p:nvPr/>
                    </p:nvPicPr>
                    <p:blipFill>
                      <a:blip r:embed="rId5"/>
                      <a:stretch>
                        <a:fillRect/>
                      </a:stretch>
                    </p:blipFill>
                    <p:spPr>
                      <a:xfrm>
                        <a:off x="429143" y="3091672"/>
                        <a:ext cx="5403850" cy="633413"/>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CB9A78F6-11C1-42E0-AC4C-3B33A61A7D75}"/>
              </a:ext>
            </a:extLst>
          </p:cNvPr>
          <p:cNvSpPr txBox="1"/>
          <p:nvPr/>
        </p:nvSpPr>
        <p:spPr>
          <a:xfrm>
            <a:off x="311156" y="2670020"/>
            <a:ext cx="9501437" cy="338554"/>
          </a:xfrm>
          <a:prstGeom prst="rect">
            <a:avLst/>
          </a:prstGeom>
          <a:noFill/>
        </p:spPr>
        <p:txBody>
          <a:bodyPr wrap="square" rtlCol="0">
            <a:spAutoFit/>
          </a:bodyPr>
          <a:lstStyle/>
          <a:p>
            <a:r>
              <a:rPr lang="en-US" sz="1600"/>
              <a:t>1. If we presume an isotropic thermal spectrum, then we get the free quasi-particle spectrum, interestingly:</a:t>
            </a:r>
          </a:p>
        </p:txBody>
      </p:sp>
      <p:graphicFrame>
        <p:nvGraphicFramePr>
          <p:cNvPr id="6" name="Object 5">
            <a:extLst>
              <a:ext uri="{FF2B5EF4-FFF2-40B4-BE49-F238E27FC236}">
                <a16:creationId xmlns:a16="http://schemas.microsoft.com/office/drawing/2014/main" id="{599CC7F0-B5E3-4A7F-A943-5034ED7DAB9B}"/>
              </a:ext>
            </a:extLst>
          </p:cNvPr>
          <p:cNvGraphicFramePr>
            <a:graphicFrameLocks noChangeAspect="1"/>
          </p:cNvGraphicFramePr>
          <p:nvPr>
            <p:extLst>
              <p:ext uri="{D42A27DB-BD31-4B8C-83A1-F6EECF244321}">
                <p14:modId xmlns:p14="http://schemas.microsoft.com/office/powerpoint/2010/main" val="4174267661"/>
              </p:ext>
            </p:extLst>
          </p:nvPr>
        </p:nvGraphicFramePr>
        <p:xfrm>
          <a:off x="7715702" y="3241156"/>
          <a:ext cx="2179517" cy="383815"/>
        </p:xfrm>
        <a:graphic>
          <a:graphicData uri="http://schemas.openxmlformats.org/presentationml/2006/ole">
            <mc:AlternateContent xmlns:mc="http://schemas.openxmlformats.org/markup-compatibility/2006">
              <mc:Choice xmlns:v="urn:schemas-microsoft-com:vml" Requires="v">
                <p:oleObj name="Equation" r:id="rId6" imgW="1513819" imgH="267142" progId="Equation.DSMT4">
                  <p:embed/>
                </p:oleObj>
              </mc:Choice>
              <mc:Fallback>
                <p:oleObj name="Equation" r:id="rId6" imgW="1513819" imgH="267142" progId="Equation.DSMT4">
                  <p:embed/>
                  <p:pic>
                    <p:nvPicPr>
                      <p:cNvPr id="6" name="Object 5">
                        <a:extLst>
                          <a:ext uri="{FF2B5EF4-FFF2-40B4-BE49-F238E27FC236}">
                            <a16:creationId xmlns:a16="http://schemas.microsoft.com/office/drawing/2014/main" id="{599CC7F0-B5E3-4A7F-A943-5034ED7DAB9B}"/>
                          </a:ext>
                        </a:extLst>
                      </p:cNvPr>
                      <p:cNvPicPr/>
                      <p:nvPr/>
                    </p:nvPicPr>
                    <p:blipFill>
                      <a:blip r:embed="rId7"/>
                      <a:stretch>
                        <a:fillRect/>
                      </a:stretch>
                    </p:blipFill>
                    <p:spPr>
                      <a:xfrm>
                        <a:off x="7715702" y="3241156"/>
                        <a:ext cx="2179517" cy="383815"/>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35788C0C-5A95-4C7C-9424-92CFFBA615F5}"/>
              </a:ext>
            </a:extLst>
          </p:cNvPr>
          <p:cNvGraphicFramePr>
            <a:graphicFrameLocks noChangeAspect="1"/>
          </p:cNvGraphicFramePr>
          <p:nvPr>
            <p:extLst>
              <p:ext uri="{D42A27DB-BD31-4B8C-83A1-F6EECF244321}">
                <p14:modId xmlns:p14="http://schemas.microsoft.com/office/powerpoint/2010/main" val="3362801910"/>
              </p:ext>
            </p:extLst>
          </p:nvPr>
        </p:nvGraphicFramePr>
        <p:xfrm>
          <a:off x="429143" y="4532760"/>
          <a:ext cx="6137275" cy="633413"/>
        </p:xfrm>
        <a:graphic>
          <a:graphicData uri="http://schemas.openxmlformats.org/presentationml/2006/ole">
            <mc:AlternateContent xmlns:mc="http://schemas.openxmlformats.org/markup-compatibility/2006">
              <mc:Choice xmlns:v="urn:schemas-microsoft-com:vml" Requires="v">
                <p:oleObj name="Equation" r:id="rId8" imgW="3936960" imgH="406080" progId="Equation.DSMT4">
                  <p:embed/>
                </p:oleObj>
              </mc:Choice>
              <mc:Fallback>
                <p:oleObj name="Equation" r:id="rId8" imgW="3936960" imgH="406080" progId="Equation.DSMT4">
                  <p:embed/>
                  <p:pic>
                    <p:nvPicPr>
                      <p:cNvPr id="20" name="Object 19">
                        <a:extLst>
                          <a:ext uri="{FF2B5EF4-FFF2-40B4-BE49-F238E27FC236}">
                            <a16:creationId xmlns:a16="http://schemas.microsoft.com/office/drawing/2014/main" id="{35788C0C-5A95-4C7C-9424-92CFFBA615F5}"/>
                          </a:ext>
                        </a:extLst>
                      </p:cNvPr>
                      <p:cNvPicPr/>
                      <p:nvPr/>
                    </p:nvPicPr>
                    <p:blipFill>
                      <a:blip r:embed="rId9"/>
                      <a:stretch>
                        <a:fillRect/>
                      </a:stretch>
                    </p:blipFill>
                    <p:spPr>
                      <a:xfrm>
                        <a:off x="429143" y="4532760"/>
                        <a:ext cx="6137275" cy="633413"/>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7E77A62F-5B4F-42D1-9B04-587DBA6A8A66}"/>
              </a:ext>
            </a:extLst>
          </p:cNvPr>
          <p:cNvSpPr txBox="1"/>
          <p:nvPr/>
        </p:nvSpPr>
        <p:spPr>
          <a:xfrm>
            <a:off x="311156" y="4066567"/>
            <a:ext cx="6538246" cy="338554"/>
          </a:xfrm>
          <a:prstGeom prst="rect">
            <a:avLst/>
          </a:prstGeom>
          <a:noFill/>
        </p:spPr>
        <p:txBody>
          <a:bodyPr wrap="square" rtlCol="0">
            <a:spAutoFit/>
          </a:bodyPr>
          <a:lstStyle/>
          <a:p>
            <a:r>
              <a:rPr lang="en-US" sz="1600"/>
              <a:t>2. If we presume a thermal distribution in a magnetic field, then we get:</a:t>
            </a:r>
          </a:p>
        </p:txBody>
      </p:sp>
      <mc:AlternateContent xmlns:mc="http://schemas.openxmlformats.org/markup-compatibility/2006" xmlns:p14="http://schemas.microsoft.com/office/powerpoint/2010/main">
        <mc:Choice Requires="p14">
          <p:contentPart p14:bwMode="auto" r:id="rId10">
            <p14:nvContentPartPr>
              <p14:cNvPr id="4" name="Ink 3">
                <a:extLst>
                  <a:ext uri="{FF2B5EF4-FFF2-40B4-BE49-F238E27FC236}">
                    <a16:creationId xmlns:a16="http://schemas.microsoft.com/office/drawing/2014/main" id="{16CB8C00-7E0D-4712-858C-958D70B7A3FD}"/>
                  </a:ext>
                </a:extLst>
              </p14:cNvPr>
              <p14:cNvContentPartPr/>
              <p14:nvPr/>
            </p14:nvContentPartPr>
            <p14:xfrm>
              <a:off x="6272511" y="3372677"/>
              <a:ext cx="882720" cy="136800"/>
            </p14:xfrm>
          </p:contentPart>
        </mc:Choice>
        <mc:Fallback xmlns="">
          <p:pic>
            <p:nvPicPr>
              <p:cNvPr id="4" name="Ink 3">
                <a:extLst>
                  <a:ext uri="{FF2B5EF4-FFF2-40B4-BE49-F238E27FC236}">
                    <a16:creationId xmlns:a16="http://schemas.microsoft.com/office/drawing/2014/main" id="{16CB8C00-7E0D-4712-858C-958D70B7A3FD}"/>
                  </a:ext>
                </a:extLst>
              </p:cNvPr>
              <p:cNvPicPr/>
              <p:nvPr/>
            </p:nvPicPr>
            <p:blipFill>
              <a:blip r:embed="rId12"/>
              <a:stretch>
                <a:fillRect/>
              </a:stretch>
            </p:blipFill>
            <p:spPr>
              <a:xfrm>
                <a:off x="6263871" y="3363677"/>
                <a:ext cx="900360" cy="154440"/>
              </a:xfrm>
              <a:prstGeom prst="rect">
                <a:avLst/>
              </a:prstGeom>
            </p:spPr>
          </p:pic>
        </mc:Fallback>
      </mc:AlternateContent>
      <p:graphicFrame>
        <p:nvGraphicFramePr>
          <p:cNvPr id="7" name="Object 6">
            <a:extLst>
              <a:ext uri="{FF2B5EF4-FFF2-40B4-BE49-F238E27FC236}">
                <a16:creationId xmlns:a16="http://schemas.microsoft.com/office/drawing/2014/main" id="{1A5E50A2-3C15-405D-B8D0-710045B74664}"/>
              </a:ext>
            </a:extLst>
          </p:cNvPr>
          <p:cNvGraphicFramePr>
            <a:graphicFrameLocks noChangeAspect="1"/>
          </p:cNvGraphicFramePr>
          <p:nvPr>
            <p:extLst>
              <p:ext uri="{D42A27DB-BD31-4B8C-83A1-F6EECF244321}">
                <p14:modId xmlns:p14="http://schemas.microsoft.com/office/powerpoint/2010/main" val="4066162752"/>
              </p:ext>
            </p:extLst>
          </p:nvPr>
        </p:nvGraphicFramePr>
        <p:xfrm>
          <a:off x="7894337" y="4532760"/>
          <a:ext cx="4059026" cy="584775"/>
        </p:xfrm>
        <a:graphic>
          <a:graphicData uri="http://schemas.openxmlformats.org/presentationml/2006/ole">
            <mc:AlternateContent xmlns:mc="http://schemas.openxmlformats.org/markup-compatibility/2006">
              <mc:Choice xmlns:v="urn:schemas-microsoft-com:vml" Requires="v">
                <p:oleObj name="Equation" r:id="rId13" imgW="2997000" imgH="431640" progId="Equation.DSMT4">
                  <p:embed/>
                </p:oleObj>
              </mc:Choice>
              <mc:Fallback>
                <p:oleObj name="Equation" r:id="rId13" imgW="2997000" imgH="431640" progId="Equation.DSMT4">
                  <p:embed/>
                  <p:pic>
                    <p:nvPicPr>
                      <p:cNvPr id="0" name=""/>
                      <p:cNvPicPr/>
                      <p:nvPr/>
                    </p:nvPicPr>
                    <p:blipFill>
                      <a:blip r:embed="rId14"/>
                      <a:stretch>
                        <a:fillRect/>
                      </a:stretch>
                    </p:blipFill>
                    <p:spPr>
                      <a:xfrm>
                        <a:off x="7894337" y="4532760"/>
                        <a:ext cx="4059026" cy="58477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15" name="Ink 14">
                <a:extLst>
                  <a:ext uri="{FF2B5EF4-FFF2-40B4-BE49-F238E27FC236}">
                    <a16:creationId xmlns:a16="http://schemas.microsoft.com/office/drawing/2014/main" id="{AD5E00E9-0501-420C-B223-01CD0EDFBC5F}"/>
                  </a:ext>
                </a:extLst>
              </p14:cNvPr>
              <p14:cNvContentPartPr/>
              <p14:nvPr/>
            </p14:nvContentPartPr>
            <p14:xfrm>
              <a:off x="6849402" y="4754796"/>
              <a:ext cx="882720" cy="136800"/>
            </p14:xfrm>
          </p:contentPart>
        </mc:Choice>
        <mc:Fallback xmlns="">
          <p:pic>
            <p:nvPicPr>
              <p:cNvPr id="15" name="Ink 14">
                <a:extLst>
                  <a:ext uri="{FF2B5EF4-FFF2-40B4-BE49-F238E27FC236}">
                    <a16:creationId xmlns:a16="http://schemas.microsoft.com/office/drawing/2014/main" id="{AD5E00E9-0501-420C-B223-01CD0EDFBC5F}"/>
                  </a:ext>
                </a:extLst>
              </p:cNvPr>
              <p:cNvPicPr/>
              <p:nvPr/>
            </p:nvPicPr>
            <p:blipFill>
              <a:blip r:embed="rId12"/>
              <a:stretch>
                <a:fillRect/>
              </a:stretch>
            </p:blipFill>
            <p:spPr>
              <a:xfrm>
                <a:off x="6840762" y="4745796"/>
                <a:ext cx="900360" cy="154440"/>
              </a:xfrm>
              <a:prstGeom prst="rect">
                <a:avLst/>
              </a:prstGeom>
            </p:spPr>
          </p:pic>
        </mc:Fallback>
      </mc:AlternateContent>
      <p:graphicFrame>
        <p:nvGraphicFramePr>
          <p:cNvPr id="8" name="Object 7">
            <a:extLst>
              <a:ext uri="{FF2B5EF4-FFF2-40B4-BE49-F238E27FC236}">
                <a16:creationId xmlns:a16="http://schemas.microsoft.com/office/drawing/2014/main" id="{57FBF4F5-2C6A-42FD-BFA3-1CCA13C239BE}"/>
              </a:ext>
            </a:extLst>
          </p:cNvPr>
          <p:cNvGraphicFramePr>
            <a:graphicFrameLocks noChangeAspect="1"/>
          </p:cNvGraphicFramePr>
          <p:nvPr>
            <p:extLst>
              <p:ext uri="{D42A27DB-BD31-4B8C-83A1-F6EECF244321}">
                <p14:modId xmlns:p14="http://schemas.microsoft.com/office/powerpoint/2010/main" val="3779839908"/>
              </p:ext>
            </p:extLst>
          </p:nvPr>
        </p:nvGraphicFramePr>
        <p:xfrm>
          <a:off x="7246375" y="6105708"/>
          <a:ext cx="3755923" cy="382653"/>
        </p:xfrm>
        <a:graphic>
          <a:graphicData uri="http://schemas.openxmlformats.org/presentationml/2006/ole">
            <mc:AlternateContent xmlns:mc="http://schemas.openxmlformats.org/markup-compatibility/2006">
              <mc:Choice xmlns:v="urn:schemas-microsoft-com:vml" Requires="v">
                <p:oleObj name="Equation" r:id="rId16" imgW="2618147" imgH="267142" progId="Equation.DSMT4">
                  <p:embed/>
                </p:oleObj>
              </mc:Choice>
              <mc:Fallback>
                <p:oleObj name="Equation" r:id="rId16" imgW="2618147" imgH="267142" progId="Equation.DSMT4">
                  <p:embed/>
                  <p:pic>
                    <p:nvPicPr>
                      <p:cNvPr id="0" name=""/>
                      <p:cNvPicPr/>
                      <p:nvPr/>
                    </p:nvPicPr>
                    <p:blipFill>
                      <a:blip r:embed="rId17"/>
                      <a:stretch>
                        <a:fillRect/>
                      </a:stretch>
                    </p:blipFill>
                    <p:spPr>
                      <a:xfrm>
                        <a:off x="7246375" y="6105708"/>
                        <a:ext cx="3755923" cy="382653"/>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8">
            <p14:nvContentPartPr>
              <p14:cNvPr id="17" name="Ink 16">
                <a:extLst>
                  <a:ext uri="{FF2B5EF4-FFF2-40B4-BE49-F238E27FC236}">
                    <a16:creationId xmlns:a16="http://schemas.microsoft.com/office/drawing/2014/main" id="{23B93FCE-7B93-4FC7-B03C-31D394F56D96}"/>
                  </a:ext>
                </a:extLst>
              </p14:cNvPr>
              <p14:cNvContentPartPr/>
              <p14:nvPr/>
            </p14:nvContentPartPr>
            <p14:xfrm>
              <a:off x="5850939" y="6273315"/>
              <a:ext cx="882720" cy="136800"/>
            </p14:xfrm>
          </p:contentPart>
        </mc:Choice>
        <mc:Fallback xmlns="">
          <p:pic>
            <p:nvPicPr>
              <p:cNvPr id="17" name="Ink 16">
                <a:extLst>
                  <a:ext uri="{FF2B5EF4-FFF2-40B4-BE49-F238E27FC236}">
                    <a16:creationId xmlns:a16="http://schemas.microsoft.com/office/drawing/2014/main" id="{23B93FCE-7B93-4FC7-B03C-31D394F56D96}"/>
                  </a:ext>
                </a:extLst>
              </p:cNvPr>
              <p:cNvPicPr/>
              <p:nvPr/>
            </p:nvPicPr>
            <p:blipFill>
              <a:blip r:embed="rId12"/>
              <a:stretch>
                <a:fillRect/>
              </a:stretch>
            </p:blipFill>
            <p:spPr>
              <a:xfrm>
                <a:off x="5842299" y="6264315"/>
                <a:ext cx="900360" cy="154440"/>
              </a:xfrm>
              <a:prstGeom prst="rect">
                <a:avLst/>
              </a:prstGeom>
            </p:spPr>
          </p:pic>
        </mc:Fallback>
      </mc:AlternateContent>
      <p:graphicFrame>
        <p:nvGraphicFramePr>
          <p:cNvPr id="18" name="Object 17">
            <a:extLst>
              <a:ext uri="{FF2B5EF4-FFF2-40B4-BE49-F238E27FC236}">
                <a16:creationId xmlns:a16="http://schemas.microsoft.com/office/drawing/2014/main" id="{938031C0-9646-4AE6-9E80-8A6637F8DCD9}"/>
              </a:ext>
            </a:extLst>
          </p:cNvPr>
          <p:cNvGraphicFramePr>
            <a:graphicFrameLocks noChangeAspect="1"/>
          </p:cNvGraphicFramePr>
          <p:nvPr>
            <p:extLst>
              <p:ext uri="{D42A27DB-BD31-4B8C-83A1-F6EECF244321}">
                <p14:modId xmlns:p14="http://schemas.microsoft.com/office/powerpoint/2010/main" val="2002719587"/>
              </p:ext>
            </p:extLst>
          </p:nvPr>
        </p:nvGraphicFramePr>
        <p:xfrm>
          <a:off x="429143" y="6091403"/>
          <a:ext cx="5029200" cy="415925"/>
        </p:xfrm>
        <a:graphic>
          <a:graphicData uri="http://schemas.openxmlformats.org/presentationml/2006/ole">
            <mc:AlternateContent xmlns:mc="http://schemas.openxmlformats.org/markup-compatibility/2006">
              <mc:Choice xmlns:v="urn:schemas-microsoft-com:vml" Requires="v">
                <p:oleObj name="Equation" r:id="rId19" imgW="3225600" imgH="266400" progId="Equation.DSMT4">
                  <p:embed/>
                </p:oleObj>
              </mc:Choice>
              <mc:Fallback>
                <p:oleObj name="Equation" r:id="rId19" imgW="3225600" imgH="266400" progId="Equation.DSMT4">
                  <p:embed/>
                  <p:pic>
                    <p:nvPicPr>
                      <p:cNvPr id="20" name="Object 19">
                        <a:extLst>
                          <a:ext uri="{FF2B5EF4-FFF2-40B4-BE49-F238E27FC236}">
                            <a16:creationId xmlns:a16="http://schemas.microsoft.com/office/drawing/2014/main" id="{35788C0C-5A95-4C7C-9424-92CFFBA615F5}"/>
                          </a:ext>
                        </a:extLst>
                      </p:cNvPr>
                      <p:cNvPicPr/>
                      <p:nvPr/>
                    </p:nvPicPr>
                    <p:blipFill>
                      <a:blip r:embed="rId20"/>
                      <a:stretch>
                        <a:fillRect/>
                      </a:stretch>
                    </p:blipFill>
                    <p:spPr>
                      <a:xfrm>
                        <a:off x="429143" y="6091403"/>
                        <a:ext cx="5029200" cy="415925"/>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43D2AC06-E584-4C11-92F1-4DDE836533D1}"/>
                  </a:ext>
                </a:extLst>
              </p:cNvPr>
              <p:cNvSpPr txBox="1"/>
              <p:nvPr/>
            </p:nvSpPr>
            <p:spPr>
              <a:xfrm>
                <a:off x="311156" y="5463114"/>
                <a:ext cx="7670640" cy="349519"/>
              </a:xfrm>
              <a:prstGeom prst="rect">
                <a:avLst/>
              </a:prstGeom>
              <a:noFill/>
            </p:spPr>
            <p:txBody>
              <a:bodyPr wrap="square" rtlCol="0">
                <a:spAutoFit/>
              </a:bodyPr>
              <a:lstStyle/>
              <a:p>
                <a:r>
                  <a:rPr lang="en-US" sz="1600"/>
                  <a:t>3. If we presume a constant distribution extending the Fermi surface out to some new </a:t>
                </a:r>
                <a14:m>
                  <m:oMath xmlns:m="http://schemas.openxmlformats.org/officeDocument/2006/math">
                    <m:acc>
                      <m:accPr>
                        <m:chr m:val="̃"/>
                        <m:ctrlPr>
                          <a:rPr lang="en-US" sz="1600" i="1" smtClean="0">
                            <a:latin typeface="Cambria Math" panose="02040503050406030204" pitchFamily="18" charset="0"/>
                          </a:rPr>
                        </m:ctrlPr>
                      </m:accPr>
                      <m:e>
                        <m:r>
                          <a:rPr lang="en-US" sz="1600" i="1">
                            <a:latin typeface="Cambria Math" panose="02040503050406030204" pitchFamily="18" charset="0"/>
                          </a:rPr>
                          <m:t>𝑘</m:t>
                        </m:r>
                      </m:e>
                    </m:acc>
                  </m:oMath>
                </a14:m>
                <a:r>
                  <a:rPr lang="en-US" sz="1600" baseline="-25000"/>
                  <a:t>F</a:t>
                </a:r>
                <a:r>
                  <a:rPr lang="en-US" sz="1600"/>
                  <a:t>.</a:t>
                </a:r>
              </a:p>
            </p:txBody>
          </p:sp>
        </mc:Choice>
        <mc:Fallback xmlns="">
          <p:sp>
            <p:nvSpPr>
              <p:cNvPr id="24" name="TextBox 23">
                <a:extLst>
                  <a:ext uri="{FF2B5EF4-FFF2-40B4-BE49-F238E27FC236}">
                    <a16:creationId xmlns:a16="http://schemas.microsoft.com/office/drawing/2014/main" id="{43D2AC06-E584-4C11-92F1-4DDE836533D1}"/>
                  </a:ext>
                </a:extLst>
              </p:cNvPr>
              <p:cNvSpPr txBox="1">
                <a:spLocks noRot="1" noChangeAspect="1" noMove="1" noResize="1" noEditPoints="1" noAdjustHandles="1" noChangeArrowheads="1" noChangeShapeType="1" noTextEdit="1"/>
              </p:cNvSpPr>
              <p:nvPr/>
            </p:nvSpPr>
            <p:spPr>
              <a:xfrm>
                <a:off x="311156" y="5463114"/>
                <a:ext cx="7670640" cy="349519"/>
              </a:xfrm>
              <a:prstGeom prst="rect">
                <a:avLst/>
              </a:prstGeom>
              <a:blipFill>
                <a:blip r:embed="rId21"/>
                <a:stretch>
                  <a:fillRect l="-397" t="-3448" b="-20690"/>
                </a:stretch>
              </a:blipFill>
            </p:spPr>
            <p:txBody>
              <a:bodyPr/>
              <a:lstStyle/>
              <a:p>
                <a:r>
                  <a:rPr lang="en-US">
                    <a:noFill/>
                  </a:rPr>
                  <a:t> </a:t>
                </a:r>
              </a:p>
            </p:txBody>
          </p:sp>
        </mc:Fallback>
      </mc:AlternateContent>
    </p:spTree>
    <p:extLst>
      <p:ext uri="{BB962C8B-B14F-4D97-AF65-F5344CB8AC3E}">
        <p14:creationId xmlns:p14="http://schemas.microsoft.com/office/powerpoint/2010/main" val="40698659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1448586" y="283378"/>
            <a:ext cx="9144000" cy="612169"/>
          </a:xfrm>
        </p:spPr>
        <p:txBody>
          <a:bodyPr/>
          <a:lstStyle/>
          <a:p>
            <a:r>
              <a:rPr lang="en-US" sz="3600" b="1" u="sng">
                <a:latin typeface="+mn-lt"/>
              </a:rPr>
              <a:t>3He – Thermal Equilibrium Properties (FLT)</a:t>
            </a:r>
            <a:endParaRPr lang="en-US" b="1" u="sng">
              <a:latin typeface="+mn-lt"/>
            </a:endParaRPr>
          </a:p>
        </p:txBody>
      </p:sp>
      <p:sp>
        <p:nvSpPr>
          <p:cNvPr id="26" name="TextBox 25">
            <a:extLst>
              <a:ext uri="{FF2B5EF4-FFF2-40B4-BE49-F238E27FC236}">
                <a16:creationId xmlns:a16="http://schemas.microsoft.com/office/drawing/2014/main" id="{3F301764-054C-4FF5-A0F3-149B526E47E8}"/>
              </a:ext>
            </a:extLst>
          </p:cNvPr>
          <p:cNvSpPr txBox="1"/>
          <p:nvPr/>
        </p:nvSpPr>
        <p:spPr>
          <a:xfrm>
            <a:off x="599274" y="2167913"/>
            <a:ext cx="1785708" cy="369332"/>
          </a:xfrm>
          <a:prstGeom prst="rect">
            <a:avLst/>
          </a:prstGeom>
          <a:noFill/>
        </p:spPr>
        <p:txBody>
          <a:bodyPr wrap="square" rtlCol="0">
            <a:spAutoFit/>
          </a:bodyPr>
          <a:lstStyle/>
          <a:p>
            <a:r>
              <a:rPr lang="en-US" b="1"/>
              <a:t>Heat Capacity</a:t>
            </a:r>
            <a:endParaRPr lang="en-US" b="1" dirty="0"/>
          </a:p>
        </p:txBody>
      </p:sp>
      <p:pic>
        <p:nvPicPr>
          <p:cNvPr id="20" name="Picture 19">
            <a:extLst>
              <a:ext uri="{FF2B5EF4-FFF2-40B4-BE49-F238E27FC236}">
                <a16:creationId xmlns:a16="http://schemas.microsoft.com/office/drawing/2014/main" id="{B4D07925-68B5-4AA4-8328-C8A8230A453A}"/>
              </a:ext>
            </a:extLst>
          </p:cNvPr>
          <p:cNvPicPr/>
          <p:nvPr/>
        </p:nvPicPr>
        <p:blipFill>
          <a:blip r:embed="rId2"/>
          <a:stretch>
            <a:fillRect/>
          </a:stretch>
        </p:blipFill>
        <p:spPr>
          <a:xfrm>
            <a:off x="3922537" y="2020164"/>
            <a:ext cx="2567940" cy="3147060"/>
          </a:xfrm>
          <a:prstGeom prst="rect">
            <a:avLst/>
          </a:prstGeom>
        </p:spPr>
      </p:pic>
      <p:sp>
        <p:nvSpPr>
          <p:cNvPr id="7" name="TextBox 6">
            <a:extLst>
              <a:ext uri="{FF2B5EF4-FFF2-40B4-BE49-F238E27FC236}">
                <a16:creationId xmlns:a16="http://schemas.microsoft.com/office/drawing/2014/main" id="{6A39685D-F3D8-4CA2-A815-BE12322C16D8}"/>
              </a:ext>
            </a:extLst>
          </p:cNvPr>
          <p:cNvSpPr txBox="1"/>
          <p:nvPr/>
        </p:nvSpPr>
        <p:spPr>
          <a:xfrm>
            <a:off x="564416" y="1104429"/>
            <a:ext cx="10763461" cy="830997"/>
          </a:xfrm>
          <a:prstGeom prst="rect">
            <a:avLst/>
          </a:prstGeom>
          <a:noFill/>
        </p:spPr>
        <p:txBody>
          <a:bodyPr wrap="square" rtlCol="0">
            <a:spAutoFit/>
          </a:bodyPr>
          <a:lstStyle/>
          <a:p>
            <a:r>
              <a:rPr lang="en-US" sz="1600"/>
              <a:t>Having derived the quasi-particle spectrum for the isotropic case, and the magnetic field case, and the adding-a-bunch-of-extra-particles case, we can work out the thermal distribution (just the Fermi distribution function), and hence the thermodynamic properties.  We find:</a:t>
            </a:r>
            <a:endParaRPr lang="en-US" sz="1600" dirty="0"/>
          </a:p>
        </p:txBody>
      </p:sp>
      <mc:AlternateContent xmlns:mc="http://schemas.openxmlformats.org/markup-compatibility/2006" xmlns:p14="http://schemas.microsoft.com/office/powerpoint/2010/main">
        <mc:Choice Requires="p14">
          <p:contentPart p14:bwMode="auto" r:id="rId3">
            <p14:nvContentPartPr>
              <p14:cNvPr id="25" name="Ink 24">
                <a:extLst>
                  <a:ext uri="{FF2B5EF4-FFF2-40B4-BE49-F238E27FC236}">
                    <a16:creationId xmlns:a16="http://schemas.microsoft.com/office/drawing/2014/main" id="{4B34FA3A-49FA-4AF5-A14D-8F6554D151DF}"/>
                  </a:ext>
                </a:extLst>
              </p14:cNvPr>
              <p14:cNvContentPartPr/>
              <p14:nvPr/>
            </p14:nvContentPartPr>
            <p14:xfrm>
              <a:off x="3605318" y="3922119"/>
              <a:ext cx="1050120" cy="587160"/>
            </p14:xfrm>
          </p:contentPart>
        </mc:Choice>
        <mc:Fallback xmlns="">
          <p:pic>
            <p:nvPicPr>
              <p:cNvPr id="25" name="Ink 24">
                <a:extLst>
                  <a:ext uri="{FF2B5EF4-FFF2-40B4-BE49-F238E27FC236}">
                    <a16:creationId xmlns:a16="http://schemas.microsoft.com/office/drawing/2014/main" id="{4B34FA3A-49FA-4AF5-A14D-8F6554D151DF}"/>
                  </a:ext>
                </a:extLst>
              </p:cNvPr>
              <p:cNvPicPr/>
              <p:nvPr/>
            </p:nvPicPr>
            <p:blipFill>
              <a:blip r:embed="rId5"/>
              <a:stretch>
                <a:fillRect/>
              </a:stretch>
            </p:blipFill>
            <p:spPr>
              <a:xfrm>
                <a:off x="3596318" y="3913125"/>
                <a:ext cx="1067760" cy="604789"/>
              </a:xfrm>
              <a:prstGeom prst="rect">
                <a:avLst/>
              </a:prstGeom>
            </p:spPr>
          </p:pic>
        </mc:Fallback>
      </mc:AlternateContent>
      <p:sp>
        <p:nvSpPr>
          <p:cNvPr id="28" name="TextBox 27">
            <a:extLst>
              <a:ext uri="{FF2B5EF4-FFF2-40B4-BE49-F238E27FC236}">
                <a16:creationId xmlns:a16="http://schemas.microsoft.com/office/drawing/2014/main" id="{97691E8F-7237-468E-8043-7BFEFF2B58D1}"/>
              </a:ext>
            </a:extLst>
          </p:cNvPr>
          <p:cNvSpPr txBox="1"/>
          <p:nvPr/>
        </p:nvSpPr>
        <p:spPr>
          <a:xfrm>
            <a:off x="1461499" y="3772116"/>
            <a:ext cx="2041403" cy="830997"/>
          </a:xfrm>
          <a:prstGeom prst="rect">
            <a:avLst/>
          </a:prstGeom>
          <a:noFill/>
        </p:spPr>
        <p:txBody>
          <a:bodyPr wrap="square" rtlCol="0">
            <a:spAutoFit/>
          </a:bodyPr>
          <a:lstStyle/>
          <a:p>
            <a:r>
              <a:rPr lang="en-US" sz="1600"/>
              <a:t>Can see linear behavior doesn’t last long…but </a:t>
            </a:r>
            <a:r>
              <a:rPr lang="en-US" sz="1600" i="1"/>
              <a:t>is</a:t>
            </a:r>
            <a:r>
              <a:rPr lang="en-US" sz="1600"/>
              <a:t> there.</a:t>
            </a:r>
          </a:p>
        </p:txBody>
      </p:sp>
      <p:sp>
        <p:nvSpPr>
          <p:cNvPr id="34" name="TextBox 33">
            <a:extLst>
              <a:ext uri="{FF2B5EF4-FFF2-40B4-BE49-F238E27FC236}">
                <a16:creationId xmlns:a16="http://schemas.microsoft.com/office/drawing/2014/main" id="{A92875BA-EC27-4323-8361-1A144D23A6C9}"/>
              </a:ext>
            </a:extLst>
          </p:cNvPr>
          <p:cNvSpPr txBox="1"/>
          <p:nvPr/>
        </p:nvSpPr>
        <p:spPr>
          <a:xfrm>
            <a:off x="564416" y="5330175"/>
            <a:ext cx="1917785" cy="369332"/>
          </a:xfrm>
          <a:prstGeom prst="rect">
            <a:avLst/>
          </a:prstGeom>
          <a:noFill/>
        </p:spPr>
        <p:txBody>
          <a:bodyPr wrap="square" rtlCol="0">
            <a:spAutoFit/>
          </a:bodyPr>
          <a:lstStyle/>
          <a:p>
            <a:r>
              <a:rPr lang="en-US" b="1"/>
              <a:t>Magnetization</a:t>
            </a:r>
            <a:endParaRPr lang="en-US"/>
          </a:p>
        </p:txBody>
      </p:sp>
      <p:graphicFrame>
        <p:nvGraphicFramePr>
          <p:cNvPr id="3" name="Object 2">
            <a:extLst>
              <a:ext uri="{FF2B5EF4-FFF2-40B4-BE49-F238E27FC236}">
                <a16:creationId xmlns:a16="http://schemas.microsoft.com/office/drawing/2014/main" id="{F44F25CF-8698-4B40-8D59-3683763AD217}"/>
              </a:ext>
            </a:extLst>
          </p:cNvPr>
          <p:cNvGraphicFramePr>
            <a:graphicFrameLocks noChangeAspect="1"/>
          </p:cNvGraphicFramePr>
          <p:nvPr>
            <p:extLst>
              <p:ext uri="{D42A27DB-BD31-4B8C-83A1-F6EECF244321}">
                <p14:modId xmlns:p14="http://schemas.microsoft.com/office/powerpoint/2010/main" val="3598399956"/>
              </p:ext>
            </p:extLst>
          </p:nvPr>
        </p:nvGraphicFramePr>
        <p:xfrm>
          <a:off x="689748" y="2587562"/>
          <a:ext cx="2877674" cy="676745"/>
        </p:xfrm>
        <a:graphic>
          <a:graphicData uri="http://schemas.openxmlformats.org/presentationml/2006/ole">
            <mc:AlternateContent xmlns:mc="http://schemas.openxmlformats.org/markup-compatibility/2006">
              <mc:Choice xmlns:v="urn:schemas-microsoft-com:vml" Requires="v">
                <p:oleObj name="Equation" r:id="rId6" imgW="2275586" imgH="534285" progId="Equation.DSMT4">
                  <p:embed/>
                </p:oleObj>
              </mc:Choice>
              <mc:Fallback>
                <p:oleObj name="Equation" r:id="rId6" imgW="2275586" imgH="534285" progId="Equation.DSMT4">
                  <p:embed/>
                  <p:pic>
                    <p:nvPicPr>
                      <p:cNvPr id="0" name=""/>
                      <p:cNvPicPr/>
                      <p:nvPr/>
                    </p:nvPicPr>
                    <p:blipFill>
                      <a:blip r:embed="rId7"/>
                      <a:stretch>
                        <a:fillRect/>
                      </a:stretch>
                    </p:blipFill>
                    <p:spPr>
                      <a:xfrm>
                        <a:off x="689748" y="2587562"/>
                        <a:ext cx="2877674" cy="676745"/>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B4EB1573-5054-426F-A049-3B9D1E5F8797}"/>
              </a:ext>
            </a:extLst>
          </p:cNvPr>
          <p:cNvGraphicFramePr>
            <a:graphicFrameLocks noChangeAspect="1"/>
          </p:cNvGraphicFramePr>
          <p:nvPr>
            <p:extLst>
              <p:ext uri="{D42A27DB-BD31-4B8C-83A1-F6EECF244321}">
                <p14:modId xmlns:p14="http://schemas.microsoft.com/office/powerpoint/2010/main" val="3746625887"/>
              </p:ext>
            </p:extLst>
          </p:nvPr>
        </p:nvGraphicFramePr>
        <p:xfrm>
          <a:off x="8139899" y="2532723"/>
          <a:ext cx="2452687" cy="604255"/>
        </p:xfrm>
        <a:graphic>
          <a:graphicData uri="http://schemas.openxmlformats.org/presentationml/2006/ole">
            <mc:AlternateContent xmlns:mc="http://schemas.openxmlformats.org/markup-compatibility/2006">
              <mc:Choice xmlns:v="urn:schemas-microsoft-com:vml" Requires="v">
                <p:oleObj name="Equation" r:id="rId8" imgW="1856380" imgH="457855" progId="Equation.DSMT4">
                  <p:embed/>
                </p:oleObj>
              </mc:Choice>
              <mc:Fallback>
                <p:oleObj name="Equation" r:id="rId8" imgW="1856380" imgH="457855" progId="Equation.DSMT4">
                  <p:embed/>
                  <p:pic>
                    <p:nvPicPr>
                      <p:cNvPr id="0" name=""/>
                      <p:cNvPicPr/>
                      <p:nvPr/>
                    </p:nvPicPr>
                    <p:blipFill>
                      <a:blip r:embed="rId9"/>
                      <a:stretch>
                        <a:fillRect/>
                      </a:stretch>
                    </p:blipFill>
                    <p:spPr>
                      <a:xfrm>
                        <a:off x="8139899" y="2532723"/>
                        <a:ext cx="2452687" cy="604255"/>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D6F777EE-3F88-4158-9F2D-C9D3D919882D}"/>
              </a:ext>
            </a:extLst>
          </p:cNvPr>
          <p:cNvSpPr txBox="1"/>
          <p:nvPr/>
        </p:nvSpPr>
        <p:spPr>
          <a:xfrm>
            <a:off x="8045093" y="2110225"/>
            <a:ext cx="1917785" cy="369332"/>
          </a:xfrm>
          <a:prstGeom prst="rect">
            <a:avLst/>
          </a:prstGeom>
          <a:noFill/>
        </p:spPr>
        <p:txBody>
          <a:bodyPr wrap="square" rtlCol="0">
            <a:spAutoFit/>
          </a:bodyPr>
          <a:lstStyle/>
          <a:p>
            <a:r>
              <a:rPr lang="en-US" b="1"/>
              <a:t>Compressibility</a:t>
            </a:r>
          </a:p>
        </p:txBody>
      </p:sp>
      <p:graphicFrame>
        <p:nvGraphicFramePr>
          <p:cNvPr id="5" name="Object 4">
            <a:extLst>
              <a:ext uri="{FF2B5EF4-FFF2-40B4-BE49-F238E27FC236}">
                <a16:creationId xmlns:a16="http://schemas.microsoft.com/office/drawing/2014/main" id="{32497463-8638-4775-9AC5-73961C838196}"/>
              </a:ext>
            </a:extLst>
          </p:cNvPr>
          <p:cNvGraphicFramePr>
            <a:graphicFrameLocks noChangeAspect="1"/>
          </p:cNvGraphicFramePr>
          <p:nvPr>
            <p:extLst>
              <p:ext uri="{D42A27DB-BD31-4B8C-83A1-F6EECF244321}">
                <p14:modId xmlns:p14="http://schemas.microsoft.com/office/powerpoint/2010/main" val="4154751453"/>
              </p:ext>
            </p:extLst>
          </p:nvPr>
        </p:nvGraphicFramePr>
        <p:xfrm>
          <a:off x="648434" y="5744305"/>
          <a:ext cx="3313431" cy="638081"/>
        </p:xfrm>
        <a:graphic>
          <a:graphicData uri="http://schemas.openxmlformats.org/presentationml/2006/ole">
            <mc:AlternateContent xmlns:mc="http://schemas.openxmlformats.org/markup-compatibility/2006">
              <mc:Choice xmlns:v="urn:schemas-microsoft-com:vml" Requires="v">
                <p:oleObj name="Equation" r:id="rId10" imgW="2522792" imgH="486336" progId="Equation.DSMT4">
                  <p:embed/>
                </p:oleObj>
              </mc:Choice>
              <mc:Fallback>
                <p:oleObj name="Equation" r:id="rId10" imgW="2522792" imgH="486336" progId="Equation.DSMT4">
                  <p:embed/>
                  <p:pic>
                    <p:nvPicPr>
                      <p:cNvPr id="0" name=""/>
                      <p:cNvPicPr/>
                      <p:nvPr/>
                    </p:nvPicPr>
                    <p:blipFill>
                      <a:blip r:embed="rId11"/>
                      <a:stretch>
                        <a:fillRect/>
                      </a:stretch>
                    </p:blipFill>
                    <p:spPr>
                      <a:xfrm>
                        <a:off x="648434" y="5744305"/>
                        <a:ext cx="3313431" cy="638081"/>
                      </a:xfrm>
                      <a:prstGeom prst="rect">
                        <a:avLst/>
                      </a:prstGeom>
                    </p:spPr>
                  </p:pic>
                </p:oleObj>
              </mc:Fallback>
            </mc:AlternateContent>
          </a:graphicData>
        </a:graphic>
      </p:graphicFrame>
      <p:pic>
        <p:nvPicPr>
          <p:cNvPr id="23" name="Picture 22" descr="A picture containing table&#10;&#10;Description automatically generated">
            <a:extLst>
              <a:ext uri="{FF2B5EF4-FFF2-40B4-BE49-F238E27FC236}">
                <a16:creationId xmlns:a16="http://schemas.microsoft.com/office/drawing/2014/main" id="{C246A4D8-103D-463C-B65E-3C5902A9F93C}"/>
              </a:ext>
            </a:extLst>
          </p:cNvPr>
          <p:cNvPicPr>
            <a:picLocks noChangeAspect="1"/>
          </p:cNvPicPr>
          <p:nvPr/>
        </p:nvPicPr>
        <p:blipFill>
          <a:blip r:embed="rId12"/>
          <a:stretch>
            <a:fillRect/>
          </a:stretch>
        </p:blipFill>
        <p:spPr>
          <a:xfrm>
            <a:off x="4321952" y="5672553"/>
            <a:ext cx="4337050" cy="658495"/>
          </a:xfrm>
          <a:prstGeom prst="rect">
            <a:avLst/>
          </a:prstGeom>
        </p:spPr>
      </p:pic>
      <p:sp>
        <p:nvSpPr>
          <p:cNvPr id="8" name="TextBox 7">
            <a:extLst>
              <a:ext uri="{FF2B5EF4-FFF2-40B4-BE49-F238E27FC236}">
                <a16:creationId xmlns:a16="http://schemas.microsoft.com/office/drawing/2014/main" id="{FF9DEB1D-1656-4051-80D9-3DF7AE6849F4}"/>
              </a:ext>
            </a:extLst>
          </p:cNvPr>
          <p:cNvSpPr txBox="1"/>
          <p:nvPr/>
        </p:nvSpPr>
        <p:spPr>
          <a:xfrm>
            <a:off x="9003985" y="5620465"/>
            <a:ext cx="2952041" cy="738664"/>
          </a:xfrm>
          <a:prstGeom prst="rect">
            <a:avLst/>
          </a:prstGeom>
          <a:noFill/>
        </p:spPr>
        <p:txBody>
          <a:bodyPr wrap="square" rtlCol="0">
            <a:spAutoFit/>
          </a:bodyPr>
          <a:lstStyle/>
          <a:p>
            <a:r>
              <a:rPr lang="en-US" sz="1400"/>
              <a:t>one finds the magnetic susceptibility is greatly enhanced, for reasons similar to the exchange interaction.  </a:t>
            </a:r>
          </a:p>
        </p:txBody>
      </p:sp>
      <p:sp>
        <p:nvSpPr>
          <p:cNvPr id="24" name="TextBox 23">
            <a:extLst>
              <a:ext uri="{FF2B5EF4-FFF2-40B4-BE49-F238E27FC236}">
                <a16:creationId xmlns:a16="http://schemas.microsoft.com/office/drawing/2014/main" id="{0A432B10-1740-43C5-920D-6BBE94EC5BD9}"/>
              </a:ext>
            </a:extLst>
          </p:cNvPr>
          <p:cNvSpPr txBox="1"/>
          <p:nvPr/>
        </p:nvSpPr>
        <p:spPr>
          <a:xfrm>
            <a:off x="8028032" y="3263468"/>
            <a:ext cx="2952041" cy="307777"/>
          </a:xfrm>
          <a:prstGeom prst="rect">
            <a:avLst/>
          </a:prstGeom>
          <a:noFill/>
        </p:spPr>
        <p:txBody>
          <a:bodyPr wrap="square" rtlCol="0">
            <a:spAutoFit/>
          </a:bodyPr>
          <a:lstStyle/>
          <a:p>
            <a:r>
              <a:rPr lang="en-US" sz="1400"/>
              <a:t>And this gives us a speed of sound,</a:t>
            </a:r>
          </a:p>
        </p:txBody>
      </p:sp>
      <p:graphicFrame>
        <p:nvGraphicFramePr>
          <p:cNvPr id="9" name="Object 8">
            <a:extLst>
              <a:ext uri="{FF2B5EF4-FFF2-40B4-BE49-F238E27FC236}">
                <a16:creationId xmlns:a16="http://schemas.microsoft.com/office/drawing/2014/main" id="{5A02F468-3563-4F53-BA5A-EEC1CB84C154}"/>
              </a:ext>
            </a:extLst>
          </p:cNvPr>
          <p:cNvGraphicFramePr>
            <a:graphicFrameLocks noChangeAspect="1"/>
          </p:cNvGraphicFramePr>
          <p:nvPr>
            <p:extLst>
              <p:ext uri="{D42A27DB-BD31-4B8C-83A1-F6EECF244321}">
                <p14:modId xmlns:p14="http://schemas.microsoft.com/office/powerpoint/2010/main" val="2508834310"/>
              </p:ext>
            </p:extLst>
          </p:nvPr>
        </p:nvGraphicFramePr>
        <p:xfrm>
          <a:off x="8143143" y="3772115"/>
          <a:ext cx="1748109" cy="715761"/>
        </p:xfrm>
        <a:graphic>
          <a:graphicData uri="http://schemas.openxmlformats.org/presentationml/2006/ole">
            <mc:AlternateContent xmlns:mc="http://schemas.openxmlformats.org/markup-compatibility/2006">
              <mc:Choice xmlns:v="urn:schemas-microsoft-com:vml" Requires="v">
                <p:oleObj name="Equation" r:id="rId13" imgW="1209040" imgH="496070" progId="Equation.DSMT4">
                  <p:embed/>
                </p:oleObj>
              </mc:Choice>
              <mc:Fallback>
                <p:oleObj name="Equation" r:id="rId13" imgW="1209040" imgH="496070" progId="Equation.DSMT4">
                  <p:embed/>
                  <p:pic>
                    <p:nvPicPr>
                      <p:cNvPr id="0" name=""/>
                      <p:cNvPicPr/>
                      <p:nvPr/>
                    </p:nvPicPr>
                    <p:blipFill>
                      <a:blip r:embed="rId14"/>
                      <a:stretch>
                        <a:fillRect/>
                      </a:stretch>
                    </p:blipFill>
                    <p:spPr>
                      <a:xfrm>
                        <a:off x="8143143" y="3772115"/>
                        <a:ext cx="1748109" cy="715761"/>
                      </a:xfrm>
                      <a:prstGeom prst="rect">
                        <a:avLst/>
                      </a:prstGeom>
                    </p:spPr>
                  </p:pic>
                </p:oleObj>
              </mc:Fallback>
            </mc:AlternateContent>
          </a:graphicData>
        </a:graphic>
      </p:graphicFrame>
    </p:spTree>
    <p:extLst>
      <p:ext uri="{BB962C8B-B14F-4D97-AF65-F5344CB8AC3E}">
        <p14:creationId xmlns:p14="http://schemas.microsoft.com/office/powerpoint/2010/main" val="884090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3418787" y="264319"/>
            <a:ext cx="4584570" cy="668730"/>
          </a:xfrm>
        </p:spPr>
        <p:txBody>
          <a:bodyPr>
            <a:normAutofit fontScale="90000"/>
          </a:bodyPr>
          <a:lstStyle/>
          <a:p>
            <a:r>
              <a:rPr lang="en-US" sz="4400" b="1" u="sng">
                <a:latin typeface="+mn-lt"/>
              </a:rPr>
              <a:t>4He – Excitations </a:t>
            </a:r>
            <a:endParaRPr lang="en-US" b="1" u="sng">
              <a:latin typeface="+mn-lt"/>
            </a:endParaRPr>
          </a:p>
        </p:txBody>
      </p:sp>
      <p:sp>
        <p:nvSpPr>
          <p:cNvPr id="4" name="Rectangle 3">
            <a:extLst>
              <a:ext uri="{FF2B5EF4-FFF2-40B4-BE49-F238E27FC236}">
                <a16:creationId xmlns:a16="http://schemas.microsoft.com/office/drawing/2014/main" id="{C492B3C5-1E2B-460C-978F-49FD398FA682}"/>
              </a:ext>
            </a:extLst>
          </p:cNvPr>
          <p:cNvSpPr/>
          <p:nvPr/>
        </p:nvSpPr>
        <p:spPr>
          <a:xfrm>
            <a:off x="414996" y="1361847"/>
            <a:ext cx="4234825" cy="1323439"/>
          </a:xfrm>
          <a:prstGeom prst="rect">
            <a:avLst/>
          </a:prstGeom>
        </p:spPr>
        <p:txBody>
          <a:bodyPr wrap="square">
            <a:spAutoFit/>
          </a:bodyPr>
          <a:lstStyle/>
          <a:p>
            <a:r>
              <a:rPr lang="en-US" sz="1600">
                <a:ea typeface="Times New Roman" panose="02020603050405020304" pitchFamily="18" charset="0"/>
              </a:rPr>
              <a:t>Experimentally determined excitation spectrum looks like this below.  I think there are three of them.  They start out as acoustic waves (energy linear in k), develop a weird ‘roton’ dip, and then eventually turn into free particle spectrum.  </a:t>
            </a:r>
            <a:endParaRPr lang="en-US" sz="1600"/>
          </a:p>
        </p:txBody>
      </p:sp>
      <p:pic>
        <p:nvPicPr>
          <p:cNvPr id="11" name="Picture 10">
            <a:extLst>
              <a:ext uri="{FF2B5EF4-FFF2-40B4-BE49-F238E27FC236}">
                <a16:creationId xmlns:a16="http://schemas.microsoft.com/office/drawing/2014/main" id="{21835151-B3C9-4EBC-9804-C50C848861EE}"/>
              </a:ext>
            </a:extLst>
          </p:cNvPr>
          <p:cNvPicPr>
            <a:picLocks noChangeAspect="1"/>
          </p:cNvPicPr>
          <p:nvPr/>
        </p:nvPicPr>
        <p:blipFill>
          <a:blip r:embed="rId2">
            <a:extLst>
              <a:ext uri="{28A0092B-C50C-407E-A947-70E740481C1C}">
                <a14:useLocalDpi xmlns:a14="http://schemas.microsoft.com/office/drawing/2010/main" val="0"/>
              </a:ext>
            </a:extLst>
          </a:blip>
          <a:srcRect r="6250" b="3903"/>
          <a:stretch>
            <a:fillRect/>
          </a:stretch>
        </p:blipFill>
        <p:spPr bwMode="auto">
          <a:xfrm>
            <a:off x="198931" y="3037235"/>
            <a:ext cx="4810813" cy="3507397"/>
          </a:xfrm>
          <a:prstGeom prst="rect">
            <a:avLst/>
          </a:prstGeom>
          <a:noFill/>
          <a:ln>
            <a:noFill/>
          </a:ln>
        </p:spPr>
      </p:pic>
      <p:pic>
        <p:nvPicPr>
          <p:cNvPr id="12" name="Picture 11">
            <a:extLst>
              <a:ext uri="{FF2B5EF4-FFF2-40B4-BE49-F238E27FC236}">
                <a16:creationId xmlns:a16="http://schemas.microsoft.com/office/drawing/2014/main" id="{3DD536DD-54C3-4250-82CC-37ACF68F9D33}"/>
              </a:ext>
            </a:extLst>
          </p:cNvPr>
          <p:cNvPicPr>
            <a:picLocks noChangeAspect="1"/>
          </p:cNvPicPr>
          <p:nvPr/>
        </p:nvPicPr>
        <p:blipFill>
          <a:blip r:embed="rId3">
            <a:extLst>
              <a:ext uri="{28A0092B-C50C-407E-A947-70E740481C1C}">
                <a14:useLocalDpi xmlns:a14="http://schemas.microsoft.com/office/drawing/2010/main" val="0"/>
              </a:ext>
            </a:extLst>
          </a:blip>
          <a:srcRect t="3629" r="6218" b="15646"/>
          <a:stretch>
            <a:fillRect/>
          </a:stretch>
        </p:blipFill>
        <p:spPr bwMode="auto">
          <a:xfrm>
            <a:off x="6326171" y="3114603"/>
            <a:ext cx="4659063" cy="3144713"/>
          </a:xfrm>
          <a:prstGeom prst="rect">
            <a:avLst/>
          </a:prstGeom>
          <a:noFill/>
          <a:ln>
            <a:noFill/>
          </a:ln>
        </p:spPr>
      </p:pic>
      <p:sp>
        <p:nvSpPr>
          <p:cNvPr id="13" name="Rectangle 12">
            <a:extLst>
              <a:ext uri="{FF2B5EF4-FFF2-40B4-BE49-F238E27FC236}">
                <a16:creationId xmlns:a16="http://schemas.microsoft.com/office/drawing/2014/main" id="{920BF02D-1DEF-4EE6-A19F-36605FD9DB39}"/>
              </a:ext>
            </a:extLst>
          </p:cNvPr>
          <p:cNvSpPr/>
          <p:nvPr/>
        </p:nvSpPr>
        <p:spPr>
          <a:xfrm>
            <a:off x="6326170" y="1308440"/>
            <a:ext cx="5278927" cy="1569660"/>
          </a:xfrm>
          <a:prstGeom prst="rect">
            <a:avLst/>
          </a:prstGeom>
        </p:spPr>
        <p:txBody>
          <a:bodyPr wrap="square">
            <a:spAutoFit/>
          </a:bodyPr>
          <a:lstStyle/>
          <a:p>
            <a:r>
              <a:rPr lang="en-US" sz="1600">
                <a:ea typeface="Times New Roman" panose="02020603050405020304" pitchFamily="18" charset="0"/>
              </a:rPr>
              <a:t>And this is the momentum distribution n</a:t>
            </a:r>
            <a:r>
              <a:rPr lang="en-US" sz="1600" baseline="-25000">
                <a:ea typeface="Times New Roman" panose="02020603050405020304" pitchFamily="18" charset="0"/>
              </a:rPr>
              <a:t>k</a:t>
            </a:r>
            <a:r>
              <a:rPr lang="en-US" sz="1600">
                <a:ea typeface="Times New Roman" panose="02020603050405020304" pitchFamily="18" charset="0"/>
              </a:rPr>
              <a:t>, plotted at T &lt; T</a:t>
            </a:r>
            <a:r>
              <a:rPr lang="en-US" sz="1600" baseline="-25000">
                <a:ea typeface="Times New Roman" panose="02020603050405020304" pitchFamily="18" charset="0"/>
              </a:rPr>
              <a:t>c</a:t>
            </a:r>
            <a:r>
              <a:rPr lang="en-US" sz="1600">
                <a:ea typeface="Times New Roman" panose="02020603050405020304" pitchFamily="18" charset="0"/>
              </a:rPr>
              <a:t>.  Note that there is a peak at k = 0, just as there would be in the Bose-Einstein condensate.  But here, the peak is not a ‘delta’ function because the condensate is not a single particle k = 0 state, but rather constitutes a many-body state, so a spread of single particle k-states.   </a:t>
            </a:r>
            <a:endParaRPr lang="en-US" sz="1600"/>
          </a:p>
        </p:txBody>
      </p:sp>
    </p:spTree>
    <p:extLst>
      <p:ext uri="{BB962C8B-B14F-4D97-AF65-F5344CB8AC3E}">
        <p14:creationId xmlns:p14="http://schemas.microsoft.com/office/powerpoint/2010/main" val="27685612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2985910" y="242883"/>
            <a:ext cx="6220180" cy="668730"/>
          </a:xfrm>
        </p:spPr>
        <p:txBody>
          <a:bodyPr>
            <a:noAutofit/>
          </a:bodyPr>
          <a:lstStyle/>
          <a:p>
            <a:r>
              <a:rPr lang="en-US" sz="3600" b="1" u="sng">
                <a:latin typeface="+mn-lt"/>
              </a:rPr>
              <a:t>3He – Interaction (Super Fluid)</a:t>
            </a:r>
            <a:endParaRPr lang="en-US" sz="4800" b="1" u="sng">
              <a:latin typeface="+mn-lt"/>
            </a:endParaRPr>
          </a:p>
        </p:txBody>
      </p:sp>
      <p:sp>
        <p:nvSpPr>
          <p:cNvPr id="21" name="Rectangle 26">
            <a:extLst>
              <a:ext uri="{FF2B5EF4-FFF2-40B4-BE49-F238E27FC236}">
                <a16:creationId xmlns:a16="http://schemas.microsoft.com/office/drawing/2014/main" id="{A8F52143-CA31-4159-92BE-CEAB21A3FE34}"/>
              </a:ext>
            </a:extLst>
          </p:cNvPr>
          <p:cNvSpPr>
            <a:spLocks noChangeArrowheads="1"/>
          </p:cNvSpPr>
          <p:nvPr/>
        </p:nvSpPr>
        <p:spPr bwMode="auto">
          <a:xfrm>
            <a:off x="10349045" y="37863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2" name="Object 21">
            <a:extLst>
              <a:ext uri="{FF2B5EF4-FFF2-40B4-BE49-F238E27FC236}">
                <a16:creationId xmlns:a16="http://schemas.microsoft.com/office/drawing/2014/main" id="{70BCEF1A-DE86-45AB-B43C-55CD1EEDAEB8}"/>
              </a:ext>
            </a:extLst>
          </p:cNvPr>
          <p:cNvGraphicFramePr>
            <a:graphicFrameLocks noChangeAspect="1"/>
          </p:cNvGraphicFramePr>
          <p:nvPr>
            <p:extLst>
              <p:ext uri="{D42A27DB-BD31-4B8C-83A1-F6EECF244321}">
                <p14:modId xmlns:p14="http://schemas.microsoft.com/office/powerpoint/2010/main" val="1470496879"/>
              </p:ext>
            </p:extLst>
          </p:nvPr>
        </p:nvGraphicFramePr>
        <p:xfrm>
          <a:off x="282575" y="1985963"/>
          <a:ext cx="4365625" cy="584200"/>
        </p:xfrm>
        <a:graphic>
          <a:graphicData uri="http://schemas.openxmlformats.org/presentationml/2006/ole">
            <mc:AlternateContent xmlns:mc="http://schemas.openxmlformats.org/markup-compatibility/2006">
              <mc:Choice xmlns:v="urn:schemas-microsoft-com:vml" Requires="v">
                <p:oleObj name="Equation" r:id="rId2" imgW="3251160" imgH="431640" progId="Equation.DSMT4">
                  <p:embed/>
                </p:oleObj>
              </mc:Choice>
              <mc:Fallback>
                <p:oleObj name="Equation" r:id="rId2" imgW="3251160" imgH="431640" progId="Equation.DSMT4">
                  <p:embed/>
                  <p:pic>
                    <p:nvPicPr>
                      <p:cNvPr id="22" name="Object 21">
                        <a:extLst>
                          <a:ext uri="{FF2B5EF4-FFF2-40B4-BE49-F238E27FC236}">
                            <a16:creationId xmlns:a16="http://schemas.microsoft.com/office/drawing/2014/main" id="{70BCEF1A-DE86-45AB-B43C-55CD1EEDAEB8}"/>
                          </a:ext>
                        </a:extLst>
                      </p:cNvPr>
                      <p:cNvPicPr>
                        <a:picLocks noChangeAspect="1" noChangeArrowheads="1"/>
                      </p:cNvPicPr>
                      <p:nvPr/>
                    </p:nvPicPr>
                    <p:blipFill>
                      <a:blip r:embed="rId3"/>
                      <a:srcRect/>
                      <a:stretch>
                        <a:fillRect/>
                      </a:stretch>
                    </p:blipFill>
                    <p:spPr bwMode="auto">
                      <a:xfrm>
                        <a:off x="282575" y="1985963"/>
                        <a:ext cx="4365625" cy="584200"/>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C691A456-197E-4B1C-9E50-07A2A14486FF}"/>
              </a:ext>
            </a:extLst>
          </p:cNvPr>
          <p:cNvSpPr txBox="1"/>
          <p:nvPr/>
        </p:nvSpPr>
        <p:spPr>
          <a:xfrm>
            <a:off x="1215368" y="3368844"/>
            <a:ext cx="4251366" cy="1600438"/>
          </a:xfrm>
          <a:prstGeom prst="rect">
            <a:avLst/>
          </a:prstGeom>
          <a:noFill/>
        </p:spPr>
        <p:txBody>
          <a:bodyPr wrap="square" rtlCol="0">
            <a:spAutoFit/>
          </a:bodyPr>
          <a:lstStyle/>
          <a:p>
            <a:r>
              <a:rPr lang="en-US" sz="1400"/>
              <a:t>We can sort of equate the effective interaction M to f.  We see that the FL parameters make the F</a:t>
            </a:r>
            <a:r>
              <a:rPr lang="en-US" sz="1400" baseline="30000"/>
              <a:t>a</a:t>
            </a:r>
            <a:r>
              <a:rPr lang="en-US" sz="1400"/>
              <a:t> terms negative, which enhances pairing in the triplet state.  A more rigorous treatment shows that the interaction can be negative indeed for spin triplet pairing.  Anyway, so we propose a simple model like this, similar to the superconducting H:</a:t>
            </a:r>
          </a:p>
        </p:txBody>
      </p:sp>
      <p:sp>
        <p:nvSpPr>
          <p:cNvPr id="15" name="TextBox 14">
            <a:extLst>
              <a:ext uri="{FF2B5EF4-FFF2-40B4-BE49-F238E27FC236}">
                <a16:creationId xmlns:a16="http://schemas.microsoft.com/office/drawing/2014/main" id="{E63C3168-9BB0-4879-9229-6CCC333D4451}"/>
              </a:ext>
            </a:extLst>
          </p:cNvPr>
          <p:cNvSpPr txBox="1"/>
          <p:nvPr/>
        </p:nvSpPr>
        <p:spPr>
          <a:xfrm>
            <a:off x="263731" y="1106324"/>
            <a:ext cx="11119403" cy="584775"/>
          </a:xfrm>
          <a:prstGeom prst="rect">
            <a:avLst/>
          </a:prstGeom>
          <a:noFill/>
        </p:spPr>
        <p:txBody>
          <a:bodyPr wrap="square" rtlCol="0">
            <a:spAutoFit/>
          </a:bodyPr>
          <a:lstStyle/>
          <a:p>
            <a:r>
              <a:rPr lang="en-US" sz="1600"/>
              <a:t>To describe the superfluid properties of liquid He, we need to do a better job describing the quasi-particle interactions.  I think this part is mainly phenomenological.  But we propose the following second quantized Hamiltonian:</a:t>
            </a:r>
          </a:p>
        </p:txBody>
      </p:sp>
      <p:graphicFrame>
        <p:nvGraphicFramePr>
          <p:cNvPr id="3" name="Object 2">
            <a:extLst>
              <a:ext uri="{FF2B5EF4-FFF2-40B4-BE49-F238E27FC236}">
                <a16:creationId xmlns:a16="http://schemas.microsoft.com/office/drawing/2014/main" id="{D22C29DA-4DA4-4AB7-9F2B-23EB94D59475}"/>
              </a:ext>
            </a:extLst>
          </p:cNvPr>
          <p:cNvGraphicFramePr>
            <a:graphicFrameLocks noChangeAspect="1"/>
          </p:cNvGraphicFramePr>
          <p:nvPr>
            <p:extLst>
              <p:ext uri="{D42A27DB-BD31-4B8C-83A1-F6EECF244321}">
                <p14:modId xmlns:p14="http://schemas.microsoft.com/office/powerpoint/2010/main" val="437586770"/>
              </p:ext>
            </p:extLst>
          </p:nvPr>
        </p:nvGraphicFramePr>
        <p:xfrm>
          <a:off x="5917944" y="2097651"/>
          <a:ext cx="2208237" cy="360823"/>
        </p:xfrm>
        <a:graphic>
          <a:graphicData uri="http://schemas.openxmlformats.org/presentationml/2006/ole">
            <mc:AlternateContent xmlns:mc="http://schemas.openxmlformats.org/markup-compatibility/2006">
              <mc:Choice xmlns:v="urn:schemas-microsoft-com:vml" Requires="v">
                <p:oleObj name="Equation" r:id="rId4" imgW="1456605" imgH="238301" progId="Equation.DSMT4">
                  <p:embed/>
                </p:oleObj>
              </mc:Choice>
              <mc:Fallback>
                <p:oleObj name="Equation" r:id="rId4" imgW="1456605" imgH="238301" progId="Equation.DSMT4">
                  <p:embed/>
                  <p:pic>
                    <p:nvPicPr>
                      <p:cNvPr id="0" name=""/>
                      <p:cNvPicPr/>
                      <p:nvPr/>
                    </p:nvPicPr>
                    <p:blipFill>
                      <a:blip r:embed="rId5"/>
                      <a:stretch>
                        <a:fillRect/>
                      </a:stretch>
                    </p:blipFill>
                    <p:spPr>
                      <a:xfrm>
                        <a:off x="5917944" y="2097651"/>
                        <a:ext cx="2208237" cy="360823"/>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F1A2B9D6-E960-431F-B2DA-2F67AED92ABA}"/>
              </a:ext>
            </a:extLst>
          </p:cNvPr>
          <p:cNvGraphicFramePr>
            <a:graphicFrameLocks noChangeAspect="1"/>
          </p:cNvGraphicFramePr>
          <p:nvPr>
            <p:extLst>
              <p:ext uri="{D42A27DB-BD31-4B8C-83A1-F6EECF244321}">
                <p14:modId xmlns:p14="http://schemas.microsoft.com/office/powerpoint/2010/main" val="44731525"/>
              </p:ext>
            </p:extLst>
          </p:nvPr>
        </p:nvGraphicFramePr>
        <p:xfrm>
          <a:off x="282575" y="5177624"/>
          <a:ext cx="7651247" cy="584189"/>
        </p:xfrm>
        <a:graphic>
          <a:graphicData uri="http://schemas.openxmlformats.org/presentationml/2006/ole">
            <mc:AlternateContent xmlns:mc="http://schemas.openxmlformats.org/markup-compatibility/2006">
              <mc:Choice xmlns:v="urn:schemas-microsoft-com:vml" Requires="v">
                <p:oleObj name="Equation" r:id="rId6" imgW="5988346" imgH="457855" progId="Equation.DSMT4">
                  <p:embed/>
                </p:oleObj>
              </mc:Choice>
              <mc:Fallback>
                <p:oleObj name="Equation" r:id="rId6" imgW="5988346" imgH="457855" progId="Equation.DSMT4">
                  <p:embed/>
                  <p:pic>
                    <p:nvPicPr>
                      <p:cNvPr id="0" name=""/>
                      <p:cNvPicPr/>
                      <p:nvPr/>
                    </p:nvPicPr>
                    <p:blipFill>
                      <a:blip r:embed="rId7"/>
                      <a:stretch>
                        <a:fillRect/>
                      </a:stretch>
                    </p:blipFill>
                    <p:spPr>
                      <a:xfrm>
                        <a:off x="282575" y="5177624"/>
                        <a:ext cx="7651247" cy="584189"/>
                      </a:xfrm>
                      <a:prstGeom prst="rect">
                        <a:avLst/>
                      </a:prstGeom>
                    </p:spPr>
                  </p:pic>
                </p:oleObj>
              </mc:Fallback>
            </mc:AlternateContent>
          </a:graphicData>
        </a:graphic>
      </p:graphicFrame>
      <p:pic>
        <p:nvPicPr>
          <p:cNvPr id="20" name="Picture 19" descr="A picture containing table&#10;&#10;Description automatically generated">
            <a:extLst>
              <a:ext uri="{FF2B5EF4-FFF2-40B4-BE49-F238E27FC236}">
                <a16:creationId xmlns:a16="http://schemas.microsoft.com/office/drawing/2014/main" id="{3569D6FB-CB73-42F6-9260-9A2D59EA4730}"/>
              </a:ext>
            </a:extLst>
          </p:cNvPr>
          <p:cNvPicPr>
            <a:picLocks noChangeAspect="1"/>
          </p:cNvPicPr>
          <p:nvPr/>
        </p:nvPicPr>
        <p:blipFill>
          <a:blip r:embed="rId8"/>
          <a:stretch>
            <a:fillRect/>
          </a:stretch>
        </p:blipFill>
        <p:spPr>
          <a:xfrm>
            <a:off x="5823432" y="3887926"/>
            <a:ext cx="4419600" cy="671195"/>
          </a:xfrm>
          <a:prstGeom prst="rect">
            <a:avLst/>
          </a:prstGeom>
        </p:spPr>
      </p:pic>
      <p:graphicFrame>
        <p:nvGraphicFramePr>
          <p:cNvPr id="5" name="Object 4">
            <a:extLst>
              <a:ext uri="{FF2B5EF4-FFF2-40B4-BE49-F238E27FC236}">
                <a16:creationId xmlns:a16="http://schemas.microsoft.com/office/drawing/2014/main" id="{A62F759A-B551-440E-B843-B626A959CD9A}"/>
              </a:ext>
            </a:extLst>
          </p:cNvPr>
          <p:cNvGraphicFramePr>
            <a:graphicFrameLocks noChangeAspect="1"/>
          </p:cNvGraphicFramePr>
          <p:nvPr>
            <p:extLst>
              <p:ext uri="{D42A27DB-BD31-4B8C-83A1-F6EECF244321}">
                <p14:modId xmlns:p14="http://schemas.microsoft.com/office/powerpoint/2010/main" val="544691409"/>
              </p:ext>
            </p:extLst>
          </p:nvPr>
        </p:nvGraphicFramePr>
        <p:xfrm>
          <a:off x="5932256" y="3120550"/>
          <a:ext cx="4251366" cy="533111"/>
        </p:xfrm>
        <a:graphic>
          <a:graphicData uri="http://schemas.openxmlformats.org/presentationml/2006/ole">
            <mc:AlternateContent xmlns:mc="http://schemas.openxmlformats.org/markup-compatibility/2006">
              <mc:Choice xmlns:v="urn:schemas-microsoft-com:vml" Requires="v">
                <p:oleObj name="Equation" r:id="rId9" imgW="3493982" imgH="438748" progId="Equation.DSMT4">
                  <p:embed/>
                </p:oleObj>
              </mc:Choice>
              <mc:Fallback>
                <p:oleObj name="Equation" r:id="rId9" imgW="3493982" imgH="438748" progId="Equation.DSMT4">
                  <p:embed/>
                  <p:pic>
                    <p:nvPicPr>
                      <p:cNvPr id="0" name=""/>
                      <p:cNvPicPr/>
                      <p:nvPr/>
                    </p:nvPicPr>
                    <p:blipFill>
                      <a:blip r:embed="rId10"/>
                      <a:stretch>
                        <a:fillRect/>
                      </a:stretch>
                    </p:blipFill>
                    <p:spPr>
                      <a:xfrm>
                        <a:off x="5932256" y="3120550"/>
                        <a:ext cx="4251366" cy="533111"/>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8" name="Ink 7">
                <a:extLst>
                  <a:ext uri="{FF2B5EF4-FFF2-40B4-BE49-F238E27FC236}">
                    <a16:creationId xmlns:a16="http://schemas.microsoft.com/office/drawing/2014/main" id="{85D563F5-F0CB-422D-ACB9-C48CAC5EE292}"/>
                  </a:ext>
                </a:extLst>
              </p14:cNvPr>
              <p14:cNvContentPartPr/>
              <p14:nvPr/>
            </p14:nvContentPartPr>
            <p14:xfrm>
              <a:off x="2985909" y="2662045"/>
              <a:ext cx="2480825" cy="512640"/>
            </p14:xfrm>
          </p:contentPart>
        </mc:Choice>
        <mc:Fallback xmlns="">
          <p:pic>
            <p:nvPicPr>
              <p:cNvPr id="8" name="Ink 7">
                <a:extLst>
                  <a:ext uri="{FF2B5EF4-FFF2-40B4-BE49-F238E27FC236}">
                    <a16:creationId xmlns:a16="http://schemas.microsoft.com/office/drawing/2014/main" id="{85D563F5-F0CB-422D-ACB9-C48CAC5EE292}"/>
                  </a:ext>
                </a:extLst>
              </p:cNvPr>
              <p:cNvPicPr/>
              <p:nvPr/>
            </p:nvPicPr>
            <p:blipFill>
              <a:blip r:embed="rId13"/>
              <a:stretch>
                <a:fillRect/>
              </a:stretch>
            </p:blipFill>
            <p:spPr>
              <a:xfrm>
                <a:off x="2976909" y="2653045"/>
                <a:ext cx="2498465" cy="530280"/>
              </a:xfrm>
              <a:prstGeom prst="rect">
                <a:avLst/>
              </a:prstGeom>
            </p:spPr>
          </p:pic>
        </mc:Fallback>
      </mc:AlternateContent>
      <p:sp>
        <p:nvSpPr>
          <p:cNvPr id="23" name="TextBox 22">
            <a:extLst>
              <a:ext uri="{FF2B5EF4-FFF2-40B4-BE49-F238E27FC236}">
                <a16:creationId xmlns:a16="http://schemas.microsoft.com/office/drawing/2014/main" id="{8C664BF2-9E38-42B7-8121-53E6CC73A990}"/>
              </a:ext>
            </a:extLst>
          </p:cNvPr>
          <p:cNvSpPr txBox="1"/>
          <p:nvPr/>
        </p:nvSpPr>
        <p:spPr>
          <a:xfrm>
            <a:off x="1215367" y="5922546"/>
            <a:ext cx="5008451" cy="523220"/>
          </a:xfrm>
          <a:prstGeom prst="rect">
            <a:avLst/>
          </a:prstGeom>
          <a:noFill/>
        </p:spPr>
        <p:txBody>
          <a:bodyPr wrap="square" rtlCol="0">
            <a:spAutoFit/>
          </a:bodyPr>
          <a:lstStyle/>
          <a:p>
            <a:r>
              <a:rPr lang="en-US" sz="1400"/>
              <a:t>(but we take the spin part of the interaction out, ‘cause I think it needs to be modelled more generally, if we do it at all)</a:t>
            </a:r>
          </a:p>
        </p:txBody>
      </p:sp>
    </p:spTree>
    <p:extLst>
      <p:ext uri="{BB962C8B-B14F-4D97-AF65-F5344CB8AC3E}">
        <p14:creationId xmlns:p14="http://schemas.microsoft.com/office/powerpoint/2010/main" val="42844856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2985910" y="242883"/>
            <a:ext cx="6220180" cy="668730"/>
          </a:xfrm>
        </p:spPr>
        <p:txBody>
          <a:bodyPr>
            <a:noAutofit/>
          </a:bodyPr>
          <a:lstStyle/>
          <a:p>
            <a:r>
              <a:rPr lang="en-US" sz="3600" b="1" u="sng">
                <a:latin typeface="+mn-lt"/>
              </a:rPr>
              <a:t>3He – Excitations (Super Fluid)</a:t>
            </a:r>
            <a:endParaRPr lang="en-US" sz="4800" b="1" u="sng">
              <a:latin typeface="+mn-lt"/>
            </a:endParaRPr>
          </a:p>
        </p:txBody>
      </p:sp>
      <p:sp>
        <p:nvSpPr>
          <p:cNvPr id="21" name="Rectangle 26">
            <a:extLst>
              <a:ext uri="{FF2B5EF4-FFF2-40B4-BE49-F238E27FC236}">
                <a16:creationId xmlns:a16="http://schemas.microsoft.com/office/drawing/2014/main" id="{A8F52143-CA31-4159-92BE-CEAB21A3FE34}"/>
              </a:ext>
            </a:extLst>
          </p:cNvPr>
          <p:cNvSpPr>
            <a:spLocks noChangeArrowheads="1"/>
          </p:cNvSpPr>
          <p:nvPr/>
        </p:nvSpPr>
        <p:spPr bwMode="auto">
          <a:xfrm>
            <a:off x="10349045" y="37863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2" name="Object 21">
            <a:extLst>
              <a:ext uri="{FF2B5EF4-FFF2-40B4-BE49-F238E27FC236}">
                <a16:creationId xmlns:a16="http://schemas.microsoft.com/office/drawing/2014/main" id="{70BCEF1A-DE86-45AB-B43C-55CD1EEDAEB8}"/>
              </a:ext>
            </a:extLst>
          </p:cNvPr>
          <p:cNvGraphicFramePr>
            <a:graphicFrameLocks noChangeAspect="1"/>
          </p:cNvGraphicFramePr>
          <p:nvPr>
            <p:extLst>
              <p:ext uri="{D42A27DB-BD31-4B8C-83A1-F6EECF244321}">
                <p14:modId xmlns:p14="http://schemas.microsoft.com/office/powerpoint/2010/main" val="3853668554"/>
              </p:ext>
            </p:extLst>
          </p:nvPr>
        </p:nvGraphicFramePr>
        <p:xfrm>
          <a:off x="371986" y="1807085"/>
          <a:ext cx="8081963" cy="584200"/>
        </p:xfrm>
        <a:graphic>
          <a:graphicData uri="http://schemas.openxmlformats.org/presentationml/2006/ole">
            <mc:AlternateContent xmlns:mc="http://schemas.openxmlformats.org/markup-compatibility/2006">
              <mc:Choice xmlns:v="urn:schemas-microsoft-com:vml" Requires="v">
                <p:oleObj name="Equation" r:id="rId2" imgW="6019560" imgH="431640" progId="Equation.DSMT4">
                  <p:embed/>
                </p:oleObj>
              </mc:Choice>
              <mc:Fallback>
                <p:oleObj name="Equation" r:id="rId2" imgW="6019560" imgH="431640" progId="Equation.DSMT4">
                  <p:embed/>
                  <p:pic>
                    <p:nvPicPr>
                      <p:cNvPr id="22" name="Object 21">
                        <a:extLst>
                          <a:ext uri="{FF2B5EF4-FFF2-40B4-BE49-F238E27FC236}">
                            <a16:creationId xmlns:a16="http://schemas.microsoft.com/office/drawing/2014/main" id="{70BCEF1A-DE86-45AB-B43C-55CD1EEDAEB8}"/>
                          </a:ext>
                        </a:extLst>
                      </p:cNvPr>
                      <p:cNvPicPr>
                        <a:picLocks noChangeAspect="1" noChangeArrowheads="1"/>
                      </p:cNvPicPr>
                      <p:nvPr/>
                    </p:nvPicPr>
                    <p:blipFill>
                      <a:blip r:embed="rId3"/>
                      <a:srcRect/>
                      <a:stretch>
                        <a:fillRect/>
                      </a:stretch>
                    </p:blipFill>
                    <p:spPr bwMode="auto">
                      <a:xfrm>
                        <a:off x="371986" y="1807085"/>
                        <a:ext cx="8081963" cy="584200"/>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C691A456-197E-4B1C-9E50-07A2A14486FF}"/>
              </a:ext>
            </a:extLst>
          </p:cNvPr>
          <p:cNvSpPr txBox="1"/>
          <p:nvPr/>
        </p:nvSpPr>
        <p:spPr>
          <a:xfrm>
            <a:off x="282575" y="2608709"/>
            <a:ext cx="6373864" cy="338554"/>
          </a:xfrm>
          <a:prstGeom prst="rect">
            <a:avLst/>
          </a:prstGeom>
          <a:noFill/>
        </p:spPr>
        <p:txBody>
          <a:bodyPr wrap="square" rtlCol="0">
            <a:spAutoFit/>
          </a:bodyPr>
          <a:lstStyle/>
          <a:p>
            <a:r>
              <a:rPr lang="en-US" sz="1600"/>
              <a:t>we do the standard BCS procedure to convert to a mean field H.  Define:  </a:t>
            </a:r>
          </a:p>
        </p:txBody>
      </p:sp>
      <p:sp>
        <p:nvSpPr>
          <p:cNvPr id="15" name="TextBox 14">
            <a:extLst>
              <a:ext uri="{FF2B5EF4-FFF2-40B4-BE49-F238E27FC236}">
                <a16:creationId xmlns:a16="http://schemas.microsoft.com/office/drawing/2014/main" id="{E63C3168-9BB0-4879-9229-6CCC333D4451}"/>
              </a:ext>
            </a:extLst>
          </p:cNvPr>
          <p:cNvSpPr txBox="1"/>
          <p:nvPr/>
        </p:nvSpPr>
        <p:spPr>
          <a:xfrm>
            <a:off x="282575" y="1270308"/>
            <a:ext cx="4504914" cy="338554"/>
          </a:xfrm>
          <a:prstGeom prst="rect">
            <a:avLst/>
          </a:prstGeom>
          <a:noFill/>
        </p:spPr>
        <p:txBody>
          <a:bodyPr wrap="square" rtlCol="0">
            <a:spAutoFit/>
          </a:bodyPr>
          <a:lstStyle/>
          <a:p>
            <a:r>
              <a:rPr lang="en-US" sz="1600"/>
              <a:t>Starting with our phenomenological Hamiltonian:</a:t>
            </a:r>
          </a:p>
        </p:txBody>
      </p:sp>
      <p:graphicFrame>
        <p:nvGraphicFramePr>
          <p:cNvPr id="4" name="Object 3">
            <a:extLst>
              <a:ext uri="{FF2B5EF4-FFF2-40B4-BE49-F238E27FC236}">
                <a16:creationId xmlns:a16="http://schemas.microsoft.com/office/drawing/2014/main" id="{F1A2B9D6-E960-431F-B2DA-2F67AED92ABA}"/>
              </a:ext>
            </a:extLst>
          </p:cNvPr>
          <p:cNvGraphicFramePr>
            <a:graphicFrameLocks noChangeAspect="1"/>
          </p:cNvGraphicFramePr>
          <p:nvPr>
            <p:extLst>
              <p:ext uri="{D42A27DB-BD31-4B8C-83A1-F6EECF244321}">
                <p14:modId xmlns:p14="http://schemas.microsoft.com/office/powerpoint/2010/main" val="1391967000"/>
              </p:ext>
            </p:extLst>
          </p:nvPr>
        </p:nvGraphicFramePr>
        <p:xfrm>
          <a:off x="371986" y="4827024"/>
          <a:ext cx="4608513" cy="536575"/>
        </p:xfrm>
        <a:graphic>
          <a:graphicData uri="http://schemas.openxmlformats.org/presentationml/2006/ole">
            <mc:AlternateContent xmlns:mc="http://schemas.openxmlformats.org/markup-compatibility/2006">
              <mc:Choice xmlns:v="urn:schemas-microsoft-com:vml" Requires="v">
                <p:oleObj name="Equation" r:id="rId4" imgW="3606480" imgH="419040" progId="Equation.DSMT4">
                  <p:embed/>
                </p:oleObj>
              </mc:Choice>
              <mc:Fallback>
                <p:oleObj name="Equation" r:id="rId4" imgW="3606480" imgH="419040" progId="Equation.DSMT4">
                  <p:embed/>
                  <p:pic>
                    <p:nvPicPr>
                      <p:cNvPr id="4" name="Object 3">
                        <a:extLst>
                          <a:ext uri="{FF2B5EF4-FFF2-40B4-BE49-F238E27FC236}">
                            <a16:creationId xmlns:a16="http://schemas.microsoft.com/office/drawing/2014/main" id="{F1A2B9D6-E960-431F-B2DA-2F67AED92ABA}"/>
                          </a:ext>
                        </a:extLst>
                      </p:cNvPr>
                      <p:cNvPicPr/>
                      <p:nvPr/>
                    </p:nvPicPr>
                    <p:blipFill>
                      <a:blip r:embed="rId5"/>
                      <a:stretch>
                        <a:fillRect/>
                      </a:stretch>
                    </p:blipFill>
                    <p:spPr>
                      <a:xfrm>
                        <a:off x="371986" y="4827024"/>
                        <a:ext cx="4608513" cy="536575"/>
                      </a:xfrm>
                      <a:prstGeom prst="rect">
                        <a:avLst/>
                      </a:prstGeom>
                      <a:solidFill>
                        <a:srgbClr val="CCFFCC"/>
                      </a:solidFill>
                    </p:spPr>
                  </p:pic>
                </p:oleObj>
              </mc:Fallback>
            </mc:AlternateContent>
          </a:graphicData>
        </a:graphic>
      </p:graphicFrame>
      <p:graphicFrame>
        <p:nvGraphicFramePr>
          <p:cNvPr id="6" name="Object 5">
            <a:extLst>
              <a:ext uri="{FF2B5EF4-FFF2-40B4-BE49-F238E27FC236}">
                <a16:creationId xmlns:a16="http://schemas.microsoft.com/office/drawing/2014/main" id="{020E6C8F-56D6-4B4A-9653-6BA7F1666491}"/>
              </a:ext>
            </a:extLst>
          </p:cNvPr>
          <p:cNvGraphicFramePr>
            <a:graphicFrameLocks noChangeAspect="1"/>
          </p:cNvGraphicFramePr>
          <p:nvPr>
            <p:extLst>
              <p:ext uri="{D42A27DB-BD31-4B8C-83A1-F6EECF244321}">
                <p14:modId xmlns:p14="http://schemas.microsoft.com/office/powerpoint/2010/main" val="15592363"/>
              </p:ext>
            </p:extLst>
          </p:nvPr>
        </p:nvGraphicFramePr>
        <p:xfrm>
          <a:off x="371986" y="3159301"/>
          <a:ext cx="4809614" cy="734205"/>
        </p:xfrm>
        <a:graphic>
          <a:graphicData uri="http://schemas.openxmlformats.org/presentationml/2006/ole">
            <mc:AlternateContent xmlns:mc="http://schemas.openxmlformats.org/markup-compatibility/2006">
              <mc:Choice xmlns:v="urn:schemas-microsoft-com:vml" Requires="v">
                <p:oleObj name="Equation" r:id="rId6" imgW="3379914" imgH="515178" progId="Equation.DSMT4">
                  <p:embed/>
                </p:oleObj>
              </mc:Choice>
              <mc:Fallback>
                <p:oleObj name="Equation" r:id="rId6" imgW="3379914" imgH="515178" progId="Equation.DSMT4">
                  <p:embed/>
                  <p:pic>
                    <p:nvPicPr>
                      <p:cNvPr id="0" name=""/>
                      <p:cNvPicPr/>
                      <p:nvPr/>
                    </p:nvPicPr>
                    <p:blipFill>
                      <a:blip r:embed="rId7"/>
                      <a:stretch>
                        <a:fillRect/>
                      </a:stretch>
                    </p:blipFill>
                    <p:spPr>
                      <a:xfrm>
                        <a:off x="371986" y="3159301"/>
                        <a:ext cx="4809614" cy="734205"/>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226CF7D4-BB8B-4B2F-9DA0-08BA98B42196}"/>
              </a:ext>
            </a:extLst>
          </p:cNvPr>
          <p:cNvSpPr txBox="1"/>
          <p:nvPr/>
        </p:nvSpPr>
        <p:spPr>
          <a:xfrm>
            <a:off x="282575" y="4231217"/>
            <a:ext cx="6373864" cy="338554"/>
          </a:xfrm>
          <a:prstGeom prst="rect">
            <a:avLst/>
          </a:prstGeom>
          <a:noFill/>
        </p:spPr>
        <p:txBody>
          <a:bodyPr wrap="square" rtlCol="0">
            <a:spAutoFit/>
          </a:bodyPr>
          <a:lstStyle/>
          <a:p>
            <a:r>
              <a:rPr lang="en-US" sz="1600"/>
              <a:t>And then write H out to first order in </a:t>
            </a:r>
            <a:r>
              <a:rPr lang="el-GR" sz="1600">
                <a:latin typeface="Calibri" panose="020F0502020204030204" pitchFamily="34" charset="0"/>
                <a:cs typeface="Calibri" panose="020F0502020204030204" pitchFamily="34" charset="0"/>
              </a:rPr>
              <a:t>δ</a:t>
            </a:r>
            <a:r>
              <a:rPr lang="en-US" sz="1600">
                <a:latin typeface="Calibri" panose="020F0502020204030204" pitchFamily="34" charset="0"/>
                <a:cs typeface="Calibri" panose="020F0502020204030204" pitchFamily="34" charset="0"/>
              </a:rPr>
              <a:t>g.  We get:</a:t>
            </a:r>
            <a:endParaRPr lang="en-US" sz="1600"/>
          </a:p>
        </p:txBody>
      </p:sp>
      <p:graphicFrame>
        <p:nvGraphicFramePr>
          <p:cNvPr id="7" name="Object 6">
            <a:extLst>
              <a:ext uri="{FF2B5EF4-FFF2-40B4-BE49-F238E27FC236}">
                <a16:creationId xmlns:a16="http://schemas.microsoft.com/office/drawing/2014/main" id="{82808169-45A4-46DB-A01C-71B03979AA86}"/>
              </a:ext>
            </a:extLst>
          </p:cNvPr>
          <p:cNvGraphicFramePr>
            <a:graphicFrameLocks noChangeAspect="1"/>
          </p:cNvGraphicFramePr>
          <p:nvPr>
            <p:extLst>
              <p:ext uri="{D42A27DB-BD31-4B8C-83A1-F6EECF244321}">
                <p14:modId xmlns:p14="http://schemas.microsoft.com/office/powerpoint/2010/main" val="1153464560"/>
              </p:ext>
            </p:extLst>
          </p:nvPr>
        </p:nvGraphicFramePr>
        <p:xfrm>
          <a:off x="6096000" y="4830085"/>
          <a:ext cx="3313471" cy="552611"/>
        </p:xfrm>
        <a:graphic>
          <a:graphicData uri="http://schemas.openxmlformats.org/presentationml/2006/ole">
            <mc:AlternateContent xmlns:mc="http://schemas.openxmlformats.org/markup-compatibility/2006">
              <mc:Choice xmlns:v="urn:schemas-microsoft-com:vml" Requires="v">
                <p:oleObj name="Equation" r:id="rId8" imgW="2399369" imgH="400533" progId="Equation.DSMT4">
                  <p:embed/>
                </p:oleObj>
              </mc:Choice>
              <mc:Fallback>
                <p:oleObj name="Equation" r:id="rId8" imgW="2399369" imgH="400533" progId="Equation.DSMT4">
                  <p:embed/>
                  <p:pic>
                    <p:nvPicPr>
                      <p:cNvPr id="0" name=""/>
                      <p:cNvPicPr/>
                      <p:nvPr/>
                    </p:nvPicPr>
                    <p:blipFill>
                      <a:blip r:embed="rId9"/>
                      <a:stretch>
                        <a:fillRect/>
                      </a:stretch>
                    </p:blipFill>
                    <p:spPr>
                      <a:xfrm>
                        <a:off x="6096000" y="4830085"/>
                        <a:ext cx="3313471" cy="552611"/>
                      </a:xfrm>
                      <a:prstGeom prst="rect">
                        <a:avLst/>
                      </a:prstGeom>
                    </p:spPr>
                  </p:pic>
                </p:oleObj>
              </mc:Fallback>
            </mc:AlternateContent>
          </a:graphicData>
        </a:graphic>
      </p:graphicFrame>
    </p:spTree>
    <p:extLst>
      <p:ext uri="{BB962C8B-B14F-4D97-AF65-F5344CB8AC3E}">
        <p14:creationId xmlns:p14="http://schemas.microsoft.com/office/powerpoint/2010/main" val="26957681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2985910" y="242883"/>
            <a:ext cx="6220180" cy="668730"/>
          </a:xfrm>
        </p:spPr>
        <p:txBody>
          <a:bodyPr>
            <a:noAutofit/>
          </a:bodyPr>
          <a:lstStyle/>
          <a:p>
            <a:r>
              <a:rPr lang="en-US" sz="3600" b="1" u="sng">
                <a:latin typeface="+mn-lt"/>
              </a:rPr>
              <a:t>3He – Excitations (Super Fluid)</a:t>
            </a:r>
            <a:endParaRPr lang="en-US" sz="4800" b="1" u="sng">
              <a:latin typeface="+mn-lt"/>
            </a:endParaRPr>
          </a:p>
        </p:txBody>
      </p:sp>
      <p:sp>
        <p:nvSpPr>
          <p:cNvPr id="21" name="Rectangle 26">
            <a:extLst>
              <a:ext uri="{FF2B5EF4-FFF2-40B4-BE49-F238E27FC236}">
                <a16:creationId xmlns:a16="http://schemas.microsoft.com/office/drawing/2014/main" id="{A8F52143-CA31-4159-92BE-CEAB21A3FE34}"/>
              </a:ext>
            </a:extLst>
          </p:cNvPr>
          <p:cNvSpPr>
            <a:spLocks noChangeArrowheads="1"/>
          </p:cNvSpPr>
          <p:nvPr/>
        </p:nvSpPr>
        <p:spPr bwMode="auto">
          <a:xfrm>
            <a:off x="10349045" y="37863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F1A2B9D6-E960-431F-B2DA-2F67AED92ABA}"/>
              </a:ext>
            </a:extLst>
          </p:cNvPr>
          <p:cNvGraphicFramePr>
            <a:graphicFrameLocks noChangeAspect="1"/>
          </p:cNvGraphicFramePr>
          <p:nvPr>
            <p:extLst>
              <p:ext uri="{D42A27DB-BD31-4B8C-83A1-F6EECF244321}">
                <p14:modId xmlns:p14="http://schemas.microsoft.com/office/powerpoint/2010/main" val="3095897361"/>
              </p:ext>
            </p:extLst>
          </p:nvPr>
        </p:nvGraphicFramePr>
        <p:xfrm>
          <a:off x="371986" y="1720030"/>
          <a:ext cx="4608513" cy="536575"/>
        </p:xfrm>
        <a:graphic>
          <a:graphicData uri="http://schemas.openxmlformats.org/presentationml/2006/ole">
            <mc:AlternateContent xmlns:mc="http://schemas.openxmlformats.org/markup-compatibility/2006">
              <mc:Choice xmlns:v="urn:schemas-microsoft-com:vml" Requires="v">
                <p:oleObj name="Equation" r:id="rId2" imgW="3606480" imgH="419040" progId="Equation.DSMT4">
                  <p:embed/>
                </p:oleObj>
              </mc:Choice>
              <mc:Fallback>
                <p:oleObj name="Equation" r:id="rId2" imgW="3606480" imgH="419040" progId="Equation.DSMT4">
                  <p:embed/>
                  <p:pic>
                    <p:nvPicPr>
                      <p:cNvPr id="4" name="Object 3">
                        <a:extLst>
                          <a:ext uri="{FF2B5EF4-FFF2-40B4-BE49-F238E27FC236}">
                            <a16:creationId xmlns:a16="http://schemas.microsoft.com/office/drawing/2014/main" id="{F1A2B9D6-E960-431F-B2DA-2F67AED92ABA}"/>
                          </a:ext>
                        </a:extLst>
                      </p:cNvPr>
                      <p:cNvPicPr/>
                      <p:nvPr/>
                    </p:nvPicPr>
                    <p:blipFill>
                      <a:blip r:embed="rId3"/>
                      <a:stretch>
                        <a:fillRect/>
                      </a:stretch>
                    </p:blipFill>
                    <p:spPr>
                      <a:xfrm>
                        <a:off x="371986" y="1720030"/>
                        <a:ext cx="4608513" cy="536575"/>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82808169-45A4-46DB-A01C-71B03979AA86}"/>
              </a:ext>
            </a:extLst>
          </p:cNvPr>
          <p:cNvGraphicFramePr>
            <a:graphicFrameLocks noChangeAspect="1"/>
          </p:cNvGraphicFramePr>
          <p:nvPr>
            <p:extLst>
              <p:ext uri="{D42A27DB-BD31-4B8C-83A1-F6EECF244321}">
                <p14:modId xmlns:p14="http://schemas.microsoft.com/office/powerpoint/2010/main" val="627254360"/>
              </p:ext>
            </p:extLst>
          </p:nvPr>
        </p:nvGraphicFramePr>
        <p:xfrm>
          <a:off x="6096000" y="1723091"/>
          <a:ext cx="3313471" cy="552611"/>
        </p:xfrm>
        <a:graphic>
          <a:graphicData uri="http://schemas.openxmlformats.org/presentationml/2006/ole">
            <mc:AlternateContent xmlns:mc="http://schemas.openxmlformats.org/markup-compatibility/2006">
              <mc:Choice xmlns:v="urn:schemas-microsoft-com:vml" Requires="v">
                <p:oleObj name="Equation" r:id="rId4" imgW="2399369" imgH="400533" progId="Equation.DSMT4">
                  <p:embed/>
                </p:oleObj>
              </mc:Choice>
              <mc:Fallback>
                <p:oleObj name="Equation" r:id="rId4" imgW="2399369" imgH="400533" progId="Equation.DSMT4">
                  <p:embed/>
                  <p:pic>
                    <p:nvPicPr>
                      <p:cNvPr id="7" name="Object 6">
                        <a:extLst>
                          <a:ext uri="{FF2B5EF4-FFF2-40B4-BE49-F238E27FC236}">
                            <a16:creationId xmlns:a16="http://schemas.microsoft.com/office/drawing/2014/main" id="{82808169-45A4-46DB-A01C-71B03979AA86}"/>
                          </a:ext>
                        </a:extLst>
                      </p:cNvPr>
                      <p:cNvPicPr/>
                      <p:nvPr/>
                    </p:nvPicPr>
                    <p:blipFill>
                      <a:blip r:embed="rId5"/>
                      <a:stretch>
                        <a:fillRect/>
                      </a:stretch>
                    </p:blipFill>
                    <p:spPr>
                      <a:xfrm>
                        <a:off x="6096000" y="1723091"/>
                        <a:ext cx="3313471" cy="552611"/>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6859D872-8147-4B5E-A43B-D21D9CE63B7D}"/>
              </a:ext>
            </a:extLst>
          </p:cNvPr>
          <p:cNvGraphicFramePr>
            <a:graphicFrameLocks noChangeAspect="1"/>
          </p:cNvGraphicFramePr>
          <p:nvPr>
            <p:extLst>
              <p:ext uri="{D42A27DB-BD31-4B8C-83A1-F6EECF244321}">
                <p14:modId xmlns:p14="http://schemas.microsoft.com/office/powerpoint/2010/main" val="783809809"/>
              </p:ext>
            </p:extLst>
          </p:nvPr>
        </p:nvGraphicFramePr>
        <p:xfrm>
          <a:off x="342490" y="3134281"/>
          <a:ext cx="3482259" cy="1180903"/>
        </p:xfrm>
        <a:graphic>
          <a:graphicData uri="http://schemas.openxmlformats.org/presentationml/2006/ole">
            <mc:AlternateContent xmlns:mc="http://schemas.openxmlformats.org/markup-compatibility/2006">
              <mc:Choice xmlns:v="urn:schemas-microsoft-com:vml" Requires="v">
                <p:oleObj name="Equation" r:id="rId6" imgW="2560934" imgH="868123" progId="Equation.DSMT4">
                  <p:embed/>
                </p:oleObj>
              </mc:Choice>
              <mc:Fallback>
                <p:oleObj name="Equation" r:id="rId6" imgW="2560934" imgH="868123" progId="Equation.DSMT4">
                  <p:embed/>
                  <p:pic>
                    <p:nvPicPr>
                      <p:cNvPr id="9" name="Object 8">
                        <a:extLst>
                          <a:ext uri="{FF2B5EF4-FFF2-40B4-BE49-F238E27FC236}">
                            <a16:creationId xmlns:a16="http://schemas.microsoft.com/office/drawing/2014/main" id="{6859D872-8147-4B5E-A43B-D21D9CE63B7D}"/>
                          </a:ext>
                        </a:extLst>
                      </p:cNvPr>
                      <p:cNvPicPr/>
                      <p:nvPr/>
                    </p:nvPicPr>
                    <p:blipFill>
                      <a:blip r:embed="rId7"/>
                      <a:stretch>
                        <a:fillRect/>
                      </a:stretch>
                    </p:blipFill>
                    <p:spPr>
                      <a:xfrm>
                        <a:off x="342490" y="3134281"/>
                        <a:ext cx="3482259" cy="1180903"/>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59990C4E-C252-4BE0-80A5-A57175039B60}"/>
              </a:ext>
            </a:extLst>
          </p:cNvPr>
          <p:cNvSpPr txBox="1"/>
          <p:nvPr/>
        </p:nvSpPr>
        <p:spPr>
          <a:xfrm>
            <a:off x="253900" y="1264514"/>
            <a:ext cx="4504914" cy="338554"/>
          </a:xfrm>
          <a:prstGeom prst="rect">
            <a:avLst/>
          </a:prstGeom>
          <a:noFill/>
        </p:spPr>
        <p:txBody>
          <a:bodyPr wrap="square" rtlCol="0">
            <a:spAutoFit/>
          </a:bodyPr>
          <a:lstStyle/>
          <a:p>
            <a:r>
              <a:rPr lang="en-US" sz="1600"/>
              <a:t>Starting with our mean field Hamiltonian:</a:t>
            </a:r>
          </a:p>
        </p:txBody>
      </p:sp>
      <p:sp>
        <p:nvSpPr>
          <p:cNvPr id="13" name="TextBox 12">
            <a:extLst>
              <a:ext uri="{FF2B5EF4-FFF2-40B4-BE49-F238E27FC236}">
                <a16:creationId xmlns:a16="http://schemas.microsoft.com/office/drawing/2014/main" id="{65CE5FB8-5E5E-4EE5-81A5-77D76C9FAD24}"/>
              </a:ext>
            </a:extLst>
          </p:cNvPr>
          <p:cNvSpPr txBox="1"/>
          <p:nvPr/>
        </p:nvSpPr>
        <p:spPr>
          <a:xfrm>
            <a:off x="253899" y="2590311"/>
            <a:ext cx="8241171" cy="338554"/>
          </a:xfrm>
          <a:prstGeom prst="rect">
            <a:avLst/>
          </a:prstGeom>
          <a:noFill/>
        </p:spPr>
        <p:txBody>
          <a:bodyPr wrap="square" rtlCol="0">
            <a:spAutoFit/>
          </a:bodyPr>
          <a:lstStyle/>
          <a:p>
            <a:r>
              <a:rPr lang="en-US" sz="1600"/>
              <a:t>We introduce 3 sets of GF’s.  The F</a:t>
            </a:r>
            <a:r>
              <a:rPr lang="en-US" sz="1600" baseline="30000">
                <a:latin typeface="Calibri" panose="020F0502020204030204" pitchFamily="34" charset="0"/>
                <a:cs typeface="Calibri" panose="020F0502020204030204" pitchFamily="34" charset="0"/>
              </a:rPr>
              <a:t>†</a:t>
            </a:r>
            <a:r>
              <a:rPr lang="en-US" sz="1600">
                <a:latin typeface="Calibri" panose="020F0502020204030204" pitchFamily="34" charset="0"/>
                <a:cs typeface="Calibri" panose="020F0502020204030204" pitchFamily="34" charset="0"/>
              </a:rPr>
              <a:t>’s are all related to the F’s.  So there are just 6 d.o.f. here.  </a:t>
            </a:r>
            <a:endParaRPr lang="en-US" sz="1600"/>
          </a:p>
        </p:txBody>
      </p:sp>
      <p:graphicFrame>
        <p:nvGraphicFramePr>
          <p:cNvPr id="3" name="Object 2">
            <a:extLst>
              <a:ext uri="{FF2B5EF4-FFF2-40B4-BE49-F238E27FC236}">
                <a16:creationId xmlns:a16="http://schemas.microsoft.com/office/drawing/2014/main" id="{8E3066F1-82EB-46D3-8AAE-491FBF0BADA4}"/>
              </a:ext>
            </a:extLst>
          </p:cNvPr>
          <p:cNvGraphicFramePr>
            <a:graphicFrameLocks noChangeAspect="1"/>
          </p:cNvGraphicFramePr>
          <p:nvPr>
            <p:extLst>
              <p:ext uri="{D42A27DB-BD31-4B8C-83A1-F6EECF244321}">
                <p14:modId xmlns:p14="http://schemas.microsoft.com/office/powerpoint/2010/main" val="1441702181"/>
              </p:ext>
            </p:extLst>
          </p:nvPr>
        </p:nvGraphicFramePr>
        <p:xfrm>
          <a:off x="308847" y="5162086"/>
          <a:ext cx="4395019" cy="1587144"/>
        </p:xfrm>
        <a:graphic>
          <a:graphicData uri="http://schemas.openxmlformats.org/presentationml/2006/ole">
            <mc:AlternateContent xmlns:mc="http://schemas.openxmlformats.org/markup-compatibility/2006">
              <mc:Choice xmlns:v="urn:schemas-microsoft-com:vml" Requires="v">
                <p:oleObj name="Equation" r:id="rId8" imgW="3617764" imgH="1306871" progId="Equation.DSMT4">
                  <p:embed/>
                </p:oleObj>
              </mc:Choice>
              <mc:Fallback>
                <p:oleObj name="Equation" r:id="rId8" imgW="3617764" imgH="1306871" progId="Equation.DSMT4">
                  <p:embed/>
                  <p:pic>
                    <p:nvPicPr>
                      <p:cNvPr id="0" name=""/>
                      <p:cNvPicPr/>
                      <p:nvPr/>
                    </p:nvPicPr>
                    <p:blipFill>
                      <a:blip r:embed="rId9"/>
                      <a:stretch>
                        <a:fillRect/>
                      </a:stretch>
                    </p:blipFill>
                    <p:spPr>
                      <a:xfrm>
                        <a:off x="308847" y="5162086"/>
                        <a:ext cx="4395019" cy="1587144"/>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5" name="Ink 4">
                <a:extLst>
                  <a:ext uri="{FF2B5EF4-FFF2-40B4-BE49-F238E27FC236}">
                    <a16:creationId xmlns:a16="http://schemas.microsoft.com/office/drawing/2014/main" id="{67468ECA-E8EF-48B9-BCAC-301B9F7FA3E3}"/>
                  </a:ext>
                </a:extLst>
              </p14:cNvPr>
              <p14:cNvContentPartPr/>
              <p14:nvPr/>
            </p14:nvContentPartPr>
            <p14:xfrm>
              <a:off x="4980499" y="5984837"/>
              <a:ext cx="1619556" cy="197280"/>
            </p14:xfrm>
          </p:contentPart>
        </mc:Choice>
        <mc:Fallback xmlns="">
          <p:pic>
            <p:nvPicPr>
              <p:cNvPr id="5" name="Ink 4">
                <a:extLst>
                  <a:ext uri="{FF2B5EF4-FFF2-40B4-BE49-F238E27FC236}">
                    <a16:creationId xmlns:a16="http://schemas.microsoft.com/office/drawing/2014/main" id="{67468ECA-E8EF-48B9-BCAC-301B9F7FA3E3}"/>
                  </a:ext>
                </a:extLst>
              </p:cNvPr>
              <p:cNvPicPr/>
              <p:nvPr/>
            </p:nvPicPr>
            <p:blipFill>
              <a:blip r:embed="rId12"/>
              <a:stretch>
                <a:fillRect/>
              </a:stretch>
            </p:blipFill>
            <p:spPr>
              <a:xfrm>
                <a:off x="4971499" y="5975837"/>
                <a:ext cx="1637195" cy="214920"/>
              </a:xfrm>
              <a:prstGeom prst="rect">
                <a:avLst/>
              </a:prstGeom>
            </p:spPr>
          </p:pic>
        </mc:Fallback>
      </mc:AlternateContent>
      <p:sp>
        <p:nvSpPr>
          <p:cNvPr id="8" name="TextBox 7">
            <a:extLst>
              <a:ext uri="{FF2B5EF4-FFF2-40B4-BE49-F238E27FC236}">
                <a16:creationId xmlns:a16="http://schemas.microsoft.com/office/drawing/2014/main" id="{C6D00C18-7A5C-4F2E-BD04-FAECC6A409FF}"/>
              </a:ext>
            </a:extLst>
          </p:cNvPr>
          <p:cNvSpPr txBox="1"/>
          <p:nvPr/>
        </p:nvSpPr>
        <p:spPr>
          <a:xfrm>
            <a:off x="342490" y="4477025"/>
            <a:ext cx="3052916" cy="523220"/>
          </a:xfrm>
          <a:prstGeom prst="rect">
            <a:avLst/>
          </a:prstGeom>
          <a:noFill/>
        </p:spPr>
        <p:txBody>
          <a:bodyPr wrap="square" rtlCol="0">
            <a:spAutoFit/>
          </a:bodyPr>
          <a:lstStyle/>
          <a:p>
            <a:r>
              <a:rPr lang="en-US" sz="1400"/>
              <a:t>We can straight away find the equation of motion for each of these….</a:t>
            </a:r>
          </a:p>
        </p:txBody>
      </p:sp>
      <p:graphicFrame>
        <p:nvGraphicFramePr>
          <p:cNvPr id="11" name="Object 10">
            <a:extLst>
              <a:ext uri="{FF2B5EF4-FFF2-40B4-BE49-F238E27FC236}">
                <a16:creationId xmlns:a16="http://schemas.microsoft.com/office/drawing/2014/main" id="{471FF418-E5E4-494C-8928-066AF0A7E628}"/>
              </a:ext>
            </a:extLst>
          </p:cNvPr>
          <p:cNvGraphicFramePr>
            <a:graphicFrameLocks noChangeAspect="1"/>
          </p:cNvGraphicFramePr>
          <p:nvPr>
            <p:extLst>
              <p:ext uri="{D42A27DB-BD31-4B8C-83A1-F6EECF244321}">
                <p14:modId xmlns:p14="http://schemas.microsoft.com/office/powerpoint/2010/main" val="2676941785"/>
              </p:ext>
            </p:extLst>
          </p:nvPr>
        </p:nvGraphicFramePr>
        <p:xfrm>
          <a:off x="7016621" y="5291990"/>
          <a:ext cx="4866532" cy="1409456"/>
        </p:xfrm>
        <a:graphic>
          <a:graphicData uri="http://schemas.openxmlformats.org/presentationml/2006/ole">
            <mc:AlternateContent xmlns:mc="http://schemas.openxmlformats.org/markup-compatibility/2006">
              <mc:Choice xmlns:v="urn:schemas-microsoft-com:vml" Requires="v">
                <p:oleObj name="Equation" r:id="rId13" imgW="3655907" imgH="1058836" progId="Equation.DSMT4">
                  <p:embed/>
                </p:oleObj>
              </mc:Choice>
              <mc:Fallback>
                <p:oleObj name="Equation" r:id="rId13" imgW="3655907" imgH="1058836" progId="Equation.DSMT4">
                  <p:embed/>
                  <p:pic>
                    <p:nvPicPr>
                      <p:cNvPr id="0" name=""/>
                      <p:cNvPicPr/>
                      <p:nvPr/>
                    </p:nvPicPr>
                    <p:blipFill>
                      <a:blip r:embed="rId14"/>
                      <a:stretch>
                        <a:fillRect/>
                      </a:stretch>
                    </p:blipFill>
                    <p:spPr>
                      <a:xfrm>
                        <a:off x="7016621" y="5291990"/>
                        <a:ext cx="4866532" cy="1409456"/>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A1842495-E7C6-4F47-BFDA-76A2993B91D1}"/>
              </a:ext>
            </a:extLst>
          </p:cNvPr>
          <p:cNvSpPr txBox="1"/>
          <p:nvPr/>
        </p:nvSpPr>
        <p:spPr>
          <a:xfrm>
            <a:off x="5215808" y="5331674"/>
            <a:ext cx="1288870" cy="523220"/>
          </a:xfrm>
          <a:prstGeom prst="rect">
            <a:avLst/>
          </a:prstGeom>
          <a:noFill/>
        </p:spPr>
        <p:txBody>
          <a:bodyPr wrap="square" rtlCol="0">
            <a:spAutoFit/>
          </a:bodyPr>
          <a:lstStyle/>
          <a:p>
            <a:r>
              <a:rPr lang="en-US" sz="1400"/>
              <a:t>Fourier Transforming,</a:t>
            </a:r>
          </a:p>
        </p:txBody>
      </p:sp>
    </p:spTree>
    <p:extLst>
      <p:ext uri="{BB962C8B-B14F-4D97-AF65-F5344CB8AC3E}">
        <p14:creationId xmlns:p14="http://schemas.microsoft.com/office/powerpoint/2010/main" val="28422973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2985910" y="242883"/>
            <a:ext cx="6220180" cy="668730"/>
          </a:xfrm>
        </p:spPr>
        <p:txBody>
          <a:bodyPr>
            <a:noAutofit/>
          </a:bodyPr>
          <a:lstStyle/>
          <a:p>
            <a:r>
              <a:rPr lang="en-US" sz="3600" b="1" u="sng">
                <a:latin typeface="+mn-lt"/>
              </a:rPr>
              <a:t>3He – Excitations (Super Fluid)</a:t>
            </a:r>
            <a:endParaRPr lang="en-US" sz="4800" b="1" u="sng">
              <a:latin typeface="+mn-lt"/>
            </a:endParaRPr>
          </a:p>
        </p:txBody>
      </p:sp>
      <p:sp>
        <p:nvSpPr>
          <p:cNvPr id="21" name="Rectangle 26">
            <a:extLst>
              <a:ext uri="{FF2B5EF4-FFF2-40B4-BE49-F238E27FC236}">
                <a16:creationId xmlns:a16="http://schemas.microsoft.com/office/drawing/2014/main" id="{A8F52143-CA31-4159-92BE-CEAB21A3FE34}"/>
              </a:ext>
            </a:extLst>
          </p:cNvPr>
          <p:cNvSpPr>
            <a:spLocks noChangeArrowheads="1"/>
          </p:cNvSpPr>
          <p:nvPr/>
        </p:nvSpPr>
        <p:spPr bwMode="auto">
          <a:xfrm>
            <a:off x="10349045" y="37863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TextBox 12">
            <a:extLst>
              <a:ext uri="{FF2B5EF4-FFF2-40B4-BE49-F238E27FC236}">
                <a16:creationId xmlns:a16="http://schemas.microsoft.com/office/drawing/2014/main" id="{65CE5FB8-5E5E-4EE5-81A5-77D76C9FAD24}"/>
              </a:ext>
            </a:extLst>
          </p:cNvPr>
          <p:cNvSpPr txBox="1"/>
          <p:nvPr/>
        </p:nvSpPr>
        <p:spPr>
          <a:xfrm>
            <a:off x="507361" y="4330835"/>
            <a:ext cx="5042950" cy="584775"/>
          </a:xfrm>
          <a:prstGeom prst="rect">
            <a:avLst/>
          </a:prstGeom>
          <a:noFill/>
        </p:spPr>
        <p:txBody>
          <a:bodyPr wrap="square" rtlCol="0">
            <a:spAutoFit/>
          </a:bodyPr>
          <a:lstStyle/>
          <a:p>
            <a:r>
              <a:rPr lang="en-US" sz="1600"/>
              <a:t>The gap matrix must be solved for self-consistently.  Starting from its definition, we have:</a:t>
            </a:r>
          </a:p>
        </p:txBody>
      </p:sp>
      <p:graphicFrame>
        <p:nvGraphicFramePr>
          <p:cNvPr id="10" name="Object 9">
            <a:extLst>
              <a:ext uri="{FF2B5EF4-FFF2-40B4-BE49-F238E27FC236}">
                <a16:creationId xmlns:a16="http://schemas.microsoft.com/office/drawing/2014/main" id="{E1F8ED34-D968-4229-BEA0-926B6B4A9DC6}"/>
              </a:ext>
            </a:extLst>
          </p:cNvPr>
          <p:cNvGraphicFramePr>
            <a:graphicFrameLocks noChangeAspect="1"/>
          </p:cNvGraphicFramePr>
          <p:nvPr>
            <p:extLst>
              <p:ext uri="{D42A27DB-BD31-4B8C-83A1-F6EECF244321}">
                <p14:modId xmlns:p14="http://schemas.microsoft.com/office/powerpoint/2010/main" val="2068523834"/>
              </p:ext>
            </p:extLst>
          </p:nvPr>
        </p:nvGraphicFramePr>
        <p:xfrm>
          <a:off x="508156" y="1880724"/>
          <a:ext cx="5298588" cy="1941067"/>
        </p:xfrm>
        <a:graphic>
          <a:graphicData uri="http://schemas.openxmlformats.org/presentationml/2006/ole">
            <mc:AlternateContent xmlns:mc="http://schemas.openxmlformats.org/markup-compatibility/2006">
              <mc:Choice xmlns:v="urn:schemas-microsoft-com:vml" Requires="v">
                <p:oleObj name="Equation" r:id="rId2" imgW="4008184" imgH="1469103" progId="Equation.DSMT4">
                  <p:embed/>
                </p:oleObj>
              </mc:Choice>
              <mc:Fallback>
                <p:oleObj name="Equation" r:id="rId2" imgW="4008184" imgH="1469103" progId="Equation.DSMT4">
                  <p:embed/>
                  <p:pic>
                    <p:nvPicPr>
                      <p:cNvPr id="0" name=""/>
                      <p:cNvPicPr/>
                      <p:nvPr/>
                    </p:nvPicPr>
                    <p:blipFill>
                      <a:blip r:embed="rId3"/>
                      <a:stretch>
                        <a:fillRect/>
                      </a:stretch>
                    </p:blipFill>
                    <p:spPr>
                      <a:xfrm>
                        <a:off x="508156" y="1880724"/>
                        <a:ext cx="5298588" cy="1941067"/>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5AC7E370-F53A-4D4D-9A58-7D759C6B63E1}"/>
              </a:ext>
            </a:extLst>
          </p:cNvPr>
          <p:cNvGraphicFramePr>
            <a:graphicFrameLocks noChangeAspect="1"/>
          </p:cNvGraphicFramePr>
          <p:nvPr>
            <p:extLst>
              <p:ext uri="{D42A27DB-BD31-4B8C-83A1-F6EECF244321}">
                <p14:modId xmlns:p14="http://schemas.microsoft.com/office/powerpoint/2010/main" val="3148000007"/>
              </p:ext>
            </p:extLst>
          </p:nvPr>
        </p:nvGraphicFramePr>
        <p:xfrm>
          <a:off x="7068982" y="2112915"/>
          <a:ext cx="3814763" cy="2055813"/>
        </p:xfrm>
        <a:graphic>
          <a:graphicData uri="http://schemas.openxmlformats.org/presentationml/2006/ole">
            <mc:AlternateContent xmlns:mc="http://schemas.openxmlformats.org/markup-compatibility/2006">
              <mc:Choice xmlns:v="urn:schemas-microsoft-com:vml" Requires="v">
                <p:oleObj name="Equation" r:id="rId4" imgW="2781000" imgH="1498320" progId="Equation.DSMT4">
                  <p:embed/>
                </p:oleObj>
              </mc:Choice>
              <mc:Fallback>
                <p:oleObj name="Equation" r:id="rId4" imgW="2781000" imgH="1498320" progId="Equation.DSMT4">
                  <p:embed/>
                  <p:pic>
                    <p:nvPicPr>
                      <p:cNvPr id="0" name=""/>
                      <p:cNvPicPr/>
                      <p:nvPr/>
                    </p:nvPicPr>
                    <p:blipFill>
                      <a:blip r:embed="rId5"/>
                      <a:stretch>
                        <a:fillRect/>
                      </a:stretch>
                    </p:blipFill>
                    <p:spPr>
                      <a:xfrm>
                        <a:off x="7068982" y="2112915"/>
                        <a:ext cx="3814763" cy="2055813"/>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AAB7E579-C7FC-4A1E-B2A6-251E1DB41638}"/>
              </a:ext>
            </a:extLst>
          </p:cNvPr>
          <p:cNvSpPr txBox="1"/>
          <p:nvPr/>
        </p:nvSpPr>
        <p:spPr>
          <a:xfrm>
            <a:off x="6970277" y="1386188"/>
            <a:ext cx="4739943" cy="584775"/>
          </a:xfrm>
          <a:prstGeom prst="rect">
            <a:avLst/>
          </a:prstGeom>
          <a:noFill/>
        </p:spPr>
        <p:txBody>
          <a:bodyPr wrap="square" rtlCol="0">
            <a:spAutoFit/>
          </a:bodyPr>
          <a:lstStyle/>
          <a:p>
            <a:r>
              <a:rPr lang="en-US" sz="1600"/>
              <a:t>where |</a:t>
            </a:r>
            <a:r>
              <a:rPr lang="el-GR" sz="1600">
                <a:latin typeface="Calibri" panose="020F0502020204030204" pitchFamily="34" charset="0"/>
                <a:cs typeface="Calibri" panose="020F0502020204030204" pitchFamily="34" charset="0"/>
              </a:rPr>
              <a:t>ψ</a:t>
            </a:r>
            <a:r>
              <a:rPr lang="en-US" sz="1600">
                <a:latin typeface="Calibri" panose="020F0502020204030204" pitchFamily="34" charset="0"/>
                <a:cs typeface="Calibri" panose="020F0502020204030204" pitchFamily="34" charset="0"/>
              </a:rPr>
              <a:t>(p)&gt; and </a:t>
            </a:r>
            <a:r>
              <a:rPr lang="el-GR" sz="1600">
                <a:latin typeface="Calibri" panose="020F0502020204030204" pitchFamily="34" charset="0"/>
                <a:cs typeface="Calibri" panose="020F0502020204030204" pitchFamily="34" charset="0"/>
              </a:rPr>
              <a:t>Δ</a:t>
            </a:r>
            <a:r>
              <a:rPr lang="en-US" sz="1600" baseline="-25000">
                <a:latin typeface="Calibri" panose="020F0502020204030204" pitchFamily="34" charset="0"/>
                <a:cs typeface="Calibri" panose="020F0502020204030204" pitchFamily="34" charset="0"/>
              </a:rPr>
              <a:t>i</a:t>
            </a:r>
            <a:r>
              <a:rPr lang="en-US" sz="1600" baseline="30000">
                <a:latin typeface="Calibri" panose="020F0502020204030204" pitchFamily="34" charset="0"/>
                <a:cs typeface="Calibri" panose="020F0502020204030204" pitchFamily="34" charset="0"/>
              </a:rPr>
              <a:t>(2)</a:t>
            </a:r>
            <a:r>
              <a:rPr lang="en-US" sz="1600">
                <a:latin typeface="Calibri" panose="020F0502020204030204" pitchFamily="34" charset="0"/>
                <a:cs typeface="Calibri" panose="020F0502020204030204" pitchFamily="34" charset="0"/>
              </a:rPr>
              <a:t>(p) are the eigenvectors and eigenvalues of the gap matrix:</a:t>
            </a:r>
            <a:endParaRPr lang="en-US" sz="1600"/>
          </a:p>
        </p:txBody>
      </p:sp>
      <p:graphicFrame>
        <p:nvGraphicFramePr>
          <p:cNvPr id="15" name="Object 14">
            <a:extLst>
              <a:ext uri="{FF2B5EF4-FFF2-40B4-BE49-F238E27FC236}">
                <a16:creationId xmlns:a16="http://schemas.microsoft.com/office/drawing/2014/main" id="{4FE97AE6-BF0B-4175-ADEB-2924D1D2B3EA}"/>
              </a:ext>
            </a:extLst>
          </p:cNvPr>
          <p:cNvGraphicFramePr>
            <a:graphicFrameLocks noChangeAspect="1"/>
          </p:cNvGraphicFramePr>
          <p:nvPr>
            <p:extLst>
              <p:ext uri="{D42A27DB-BD31-4B8C-83A1-F6EECF244321}">
                <p14:modId xmlns:p14="http://schemas.microsoft.com/office/powerpoint/2010/main" val="2838908289"/>
              </p:ext>
            </p:extLst>
          </p:nvPr>
        </p:nvGraphicFramePr>
        <p:xfrm>
          <a:off x="566354" y="5023822"/>
          <a:ext cx="3150240" cy="1671557"/>
        </p:xfrm>
        <a:graphic>
          <a:graphicData uri="http://schemas.openxmlformats.org/presentationml/2006/ole">
            <mc:AlternateContent xmlns:mc="http://schemas.openxmlformats.org/markup-compatibility/2006">
              <mc:Choice xmlns:v="urn:schemas-microsoft-com:vml" Requires="v">
                <p:oleObj name="Equation" r:id="rId6" imgW="2489040" imgH="1320480" progId="Equation.DSMT4">
                  <p:embed/>
                </p:oleObj>
              </mc:Choice>
              <mc:Fallback>
                <p:oleObj name="Equation" r:id="rId6" imgW="2489040" imgH="1320480" progId="Equation.DSMT4">
                  <p:embed/>
                  <p:pic>
                    <p:nvPicPr>
                      <p:cNvPr id="0" name=""/>
                      <p:cNvPicPr/>
                      <p:nvPr/>
                    </p:nvPicPr>
                    <p:blipFill>
                      <a:blip r:embed="rId7"/>
                      <a:stretch>
                        <a:fillRect/>
                      </a:stretch>
                    </p:blipFill>
                    <p:spPr>
                      <a:xfrm>
                        <a:off x="566354" y="5023822"/>
                        <a:ext cx="3150240" cy="1671557"/>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73359A6A-7A19-4DEC-A0E0-E416C6FB87CE}"/>
              </a:ext>
            </a:extLst>
          </p:cNvPr>
          <p:cNvSpPr txBox="1"/>
          <p:nvPr/>
        </p:nvSpPr>
        <p:spPr>
          <a:xfrm>
            <a:off x="552402" y="1420656"/>
            <a:ext cx="3383937" cy="338554"/>
          </a:xfrm>
          <a:prstGeom prst="rect">
            <a:avLst/>
          </a:prstGeom>
          <a:noFill/>
        </p:spPr>
        <p:txBody>
          <a:bodyPr wrap="square" rtlCol="0">
            <a:spAutoFit/>
          </a:bodyPr>
          <a:lstStyle/>
          <a:p>
            <a:r>
              <a:rPr lang="en-US" sz="1600"/>
              <a:t>These three can be solved</a:t>
            </a:r>
            <a:r>
              <a:rPr lang="en-US" sz="1600">
                <a:latin typeface="Calibri" panose="020F0502020204030204" pitchFamily="34" charset="0"/>
                <a:cs typeface="Calibri" panose="020F0502020204030204" pitchFamily="34" charset="0"/>
              </a:rPr>
              <a:t>.  We find:  </a:t>
            </a:r>
            <a:endParaRPr lang="en-US" sz="1600"/>
          </a:p>
        </p:txBody>
      </p:sp>
      <p:graphicFrame>
        <p:nvGraphicFramePr>
          <p:cNvPr id="18" name="Object 17">
            <a:extLst>
              <a:ext uri="{FF2B5EF4-FFF2-40B4-BE49-F238E27FC236}">
                <a16:creationId xmlns:a16="http://schemas.microsoft.com/office/drawing/2014/main" id="{C452E819-F780-4D88-8376-1FAF1421A6DC}"/>
              </a:ext>
            </a:extLst>
          </p:cNvPr>
          <p:cNvGraphicFramePr>
            <a:graphicFrameLocks noChangeAspect="1"/>
          </p:cNvGraphicFramePr>
          <p:nvPr>
            <p:extLst>
              <p:ext uri="{D42A27DB-BD31-4B8C-83A1-F6EECF244321}">
                <p14:modId xmlns:p14="http://schemas.microsoft.com/office/powerpoint/2010/main" val="2937825395"/>
              </p:ext>
            </p:extLst>
          </p:nvPr>
        </p:nvGraphicFramePr>
        <p:xfrm>
          <a:off x="6040821" y="5156073"/>
          <a:ext cx="5871087" cy="654500"/>
        </p:xfrm>
        <a:graphic>
          <a:graphicData uri="http://schemas.openxmlformats.org/presentationml/2006/ole">
            <mc:AlternateContent xmlns:mc="http://schemas.openxmlformats.org/markup-compatibility/2006">
              <mc:Choice xmlns:v="urn:schemas-microsoft-com:vml" Requires="v">
                <p:oleObj name="Equation" r:id="rId8" imgW="4798378" imgH="534285" progId="Equation.DSMT4">
                  <p:embed/>
                </p:oleObj>
              </mc:Choice>
              <mc:Fallback>
                <p:oleObj name="Equation" r:id="rId8" imgW="4798378" imgH="534285" progId="Equation.DSMT4">
                  <p:embed/>
                  <p:pic>
                    <p:nvPicPr>
                      <p:cNvPr id="0" name=""/>
                      <p:cNvPicPr/>
                      <p:nvPr/>
                    </p:nvPicPr>
                    <p:blipFill>
                      <a:blip r:embed="rId9"/>
                      <a:stretch>
                        <a:fillRect/>
                      </a:stretch>
                    </p:blipFill>
                    <p:spPr>
                      <a:xfrm>
                        <a:off x="6040821" y="5156073"/>
                        <a:ext cx="5871087" cy="6545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20" name="Ink 19">
                <a:extLst>
                  <a:ext uri="{FF2B5EF4-FFF2-40B4-BE49-F238E27FC236}">
                    <a16:creationId xmlns:a16="http://schemas.microsoft.com/office/drawing/2014/main" id="{934DB2A4-1D5B-4CA6-AD8F-A75B18825B11}"/>
                  </a:ext>
                </a:extLst>
              </p14:cNvPr>
              <p14:cNvContentPartPr/>
              <p14:nvPr/>
            </p14:nvContentPartPr>
            <p14:xfrm>
              <a:off x="4392707" y="5601413"/>
              <a:ext cx="972000" cy="209160"/>
            </p14:xfrm>
          </p:contentPart>
        </mc:Choice>
        <mc:Fallback xmlns="">
          <p:pic>
            <p:nvPicPr>
              <p:cNvPr id="20" name="Ink 19">
                <a:extLst>
                  <a:ext uri="{FF2B5EF4-FFF2-40B4-BE49-F238E27FC236}">
                    <a16:creationId xmlns:a16="http://schemas.microsoft.com/office/drawing/2014/main" id="{934DB2A4-1D5B-4CA6-AD8F-A75B18825B11}"/>
                  </a:ext>
                </a:extLst>
              </p:cNvPr>
              <p:cNvPicPr/>
              <p:nvPr/>
            </p:nvPicPr>
            <p:blipFill>
              <a:blip r:embed="rId12"/>
              <a:stretch>
                <a:fillRect/>
              </a:stretch>
            </p:blipFill>
            <p:spPr>
              <a:xfrm>
                <a:off x="4383707" y="5592773"/>
                <a:ext cx="989640" cy="226800"/>
              </a:xfrm>
              <a:prstGeom prst="rect">
                <a:avLst/>
              </a:prstGeom>
            </p:spPr>
          </p:pic>
        </mc:Fallback>
      </mc:AlternateContent>
      <p:sp>
        <p:nvSpPr>
          <p:cNvPr id="22" name="TextBox 21">
            <a:extLst>
              <a:ext uri="{FF2B5EF4-FFF2-40B4-BE49-F238E27FC236}">
                <a16:creationId xmlns:a16="http://schemas.microsoft.com/office/drawing/2014/main" id="{AA27B001-25AD-4ACE-AB3E-D33AFBC59F97}"/>
              </a:ext>
            </a:extLst>
          </p:cNvPr>
          <p:cNvSpPr txBox="1"/>
          <p:nvPr/>
        </p:nvSpPr>
        <p:spPr>
          <a:xfrm>
            <a:off x="5985771" y="4310680"/>
            <a:ext cx="5042950" cy="584775"/>
          </a:xfrm>
          <a:prstGeom prst="rect">
            <a:avLst/>
          </a:prstGeom>
          <a:noFill/>
        </p:spPr>
        <p:txBody>
          <a:bodyPr wrap="square" rtlCol="0">
            <a:spAutoFit/>
          </a:bodyPr>
          <a:lstStyle/>
          <a:p>
            <a:r>
              <a:rPr lang="en-US" sz="1600"/>
              <a:t>Filling in F, and doing the Matsubara sum over frequencies, we come to: </a:t>
            </a:r>
          </a:p>
        </p:txBody>
      </p:sp>
      <p:graphicFrame>
        <p:nvGraphicFramePr>
          <p:cNvPr id="23" name="Object 22">
            <a:extLst>
              <a:ext uri="{FF2B5EF4-FFF2-40B4-BE49-F238E27FC236}">
                <a16:creationId xmlns:a16="http://schemas.microsoft.com/office/drawing/2014/main" id="{983D2D9A-49D7-472E-B221-710FAF3DF6C7}"/>
              </a:ext>
            </a:extLst>
          </p:cNvPr>
          <p:cNvGraphicFramePr>
            <a:graphicFrameLocks noChangeAspect="1"/>
          </p:cNvGraphicFramePr>
          <p:nvPr>
            <p:extLst>
              <p:ext uri="{D42A27DB-BD31-4B8C-83A1-F6EECF244321}">
                <p14:modId xmlns:p14="http://schemas.microsoft.com/office/powerpoint/2010/main" val="3303680127"/>
              </p:ext>
            </p:extLst>
          </p:nvPr>
        </p:nvGraphicFramePr>
        <p:xfrm>
          <a:off x="6096000" y="6094477"/>
          <a:ext cx="2131654" cy="392224"/>
        </p:xfrm>
        <a:graphic>
          <a:graphicData uri="http://schemas.openxmlformats.org/presentationml/2006/ole">
            <mc:AlternateContent xmlns:mc="http://schemas.openxmlformats.org/markup-compatibility/2006">
              <mc:Choice xmlns:v="urn:schemas-microsoft-com:vml" Requires="v">
                <p:oleObj name="Equation" r:id="rId13" imgW="1587240" imgH="291960" progId="Equation.DSMT4">
                  <p:embed/>
                </p:oleObj>
              </mc:Choice>
              <mc:Fallback>
                <p:oleObj name="Equation" r:id="rId13" imgW="1587240" imgH="291960" progId="Equation.DSMT4">
                  <p:embed/>
                  <p:pic>
                    <p:nvPicPr>
                      <p:cNvPr id="0" name=""/>
                      <p:cNvPicPr/>
                      <p:nvPr/>
                    </p:nvPicPr>
                    <p:blipFill>
                      <a:blip r:embed="rId14"/>
                      <a:stretch>
                        <a:fillRect/>
                      </a:stretch>
                    </p:blipFill>
                    <p:spPr>
                      <a:xfrm>
                        <a:off x="6096000" y="6094477"/>
                        <a:ext cx="2131654" cy="392224"/>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24" name="Ink 23">
                <a:extLst>
                  <a:ext uri="{FF2B5EF4-FFF2-40B4-BE49-F238E27FC236}">
                    <a16:creationId xmlns:a16="http://schemas.microsoft.com/office/drawing/2014/main" id="{386F1726-28F6-46B3-974C-34BC2304BEB4}"/>
                  </a:ext>
                </a:extLst>
              </p14:cNvPr>
              <p14:cNvContentPartPr/>
              <p14:nvPr/>
            </p14:nvContentPartPr>
            <p14:xfrm rot="16200000">
              <a:off x="6347044" y="2721903"/>
              <a:ext cx="238680" cy="379440"/>
            </p14:xfrm>
          </p:contentPart>
        </mc:Choice>
        <mc:Fallback xmlns="">
          <p:pic>
            <p:nvPicPr>
              <p:cNvPr id="24" name="Ink 23">
                <a:extLst>
                  <a:ext uri="{FF2B5EF4-FFF2-40B4-BE49-F238E27FC236}">
                    <a16:creationId xmlns:a16="http://schemas.microsoft.com/office/drawing/2014/main" id="{386F1726-28F6-46B3-974C-34BC2304BEB4}"/>
                  </a:ext>
                </a:extLst>
              </p:cNvPr>
              <p:cNvPicPr/>
              <p:nvPr/>
            </p:nvPicPr>
            <p:blipFill>
              <a:blip r:embed="rId16"/>
              <a:stretch>
                <a:fillRect/>
              </a:stretch>
            </p:blipFill>
            <p:spPr>
              <a:xfrm rot="16200000">
                <a:off x="6338044" y="2712903"/>
                <a:ext cx="256320" cy="397080"/>
              </a:xfrm>
              <a:prstGeom prst="rect">
                <a:avLst/>
              </a:prstGeom>
            </p:spPr>
          </p:pic>
        </mc:Fallback>
      </mc:AlternateContent>
    </p:spTree>
    <p:extLst>
      <p:ext uri="{BB962C8B-B14F-4D97-AF65-F5344CB8AC3E}">
        <p14:creationId xmlns:p14="http://schemas.microsoft.com/office/powerpoint/2010/main" val="7767576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2985910" y="242883"/>
            <a:ext cx="6220180" cy="668730"/>
          </a:xfrm>
        </p:spPr>
        <p:txBody>
          <a:bodyPr>
            <a:noAutofit/>
          </a:bodyPr>
          <a:lstStyle/>
          <a:p>
            <a:r>
              <a:rPr lang="en-US" sz="3600" b="1" u="sng">
                <a:latin typeface="+mn-lt"/>
              </a:rPr>
              <a:t>3He – Excitations (Super Fluid)</a:t>
            </a:r>
            <a:endParaRPr lang="en-US" sz="4800" b="1" u="sng">
              <a:latin typeface="+mn-lt"/>
            </a:endParaRPr>
          </a:p>
        </p:txBody>
      </p:sp>
      <p:sp>
        <p:nvSpPr>
          <p:cNvPr id="21" name="Rectangle 26">
            <a:extLst>
              <a:ext uri="{FF2B5EF4-FFF2-40B4-BE49-F238E27FC236}">
                <a16:creationId xmlns:a16="http://schemas.microsoft.com/office/drawing/2014/main" id="{A8F52143-CA31-4159-92BE-CEAB21A3FE34}"/>
              </a:ext>
            </a:extLst>
          </p:cNvPr>
          <p:cNvSpPr>
            <a:spLocks noChangeArrowheads="1"/>
          </p:cNvSpPr>
          <p:nvPr/>
        </p:nvSpPr>
        <p:spPr bwMode="auto">
          <a:xfrm>
            <a:off x="10349045" y="37863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73359A6A-7A19-4DEC-A0E0-E416C6FB87CE}"/>
              </a:ext>
            </a:extLst>
          </p:cNvPr>
          <p:cNvSpPr txBox="1"/>
          <p:nvPr/>
        </p:nvSpPr>
        <p:spPr>
          <a:xfrm>
            <a:off x="449505" y="1350088"/>
            <a:ext cx="3383937" cy="584775"/>
          </a:xfrm>
          <a:prstGeom prst="rect">
            <a:avLst/>
          </a:prstGeom>
          <a:noFill/>
        </p:spPr>
        <p:txBody>
          <a:bodyPr wrap="square" rtlCol="0">
            <a:spAutoFit/>
          </a:bodyPr>
          <a:lstStyle/>
          <a:p>
            <a:r>
              <a:rPr lang="en-US" sz="1600"/>
              <a:t>We find it more convenient to parameterize the gap matrix,</a:t>
            </a:r>
          </a:p>
        </p:txBody>
      </p:sp>
      <p:graphicFrame>
        <p:nvGraphicFramePr>
          <p:cNvPr id="3" name="Object 2">
            <a:extLst>
              <a:ext uri="{FF2B5EF4-FFF2-40B4-BE49-F238E27FC236}">
                <a16:creationId xmlns:a16="http://schemas.microsoft.com/office/drawing/2014/main" id="{BC3EDE8D-5753-4683-BDB0-2118C742ECFA}"/>
              </a:ext>
            </a:extLst>
          </p:cNvPr>
          <p:cNvGraphicFramePr>
            <a:graphicFrameLocks noChangeAspect="1"/>
          </p:cNvGraphicFramePr>
          <p:nvPr>
            <p:extLst>
              <p:ext uri="{D42A27DB-BD31-4B8C-83A1-F6EECF244321}">
                <p14:modId xmlns:p14="http://schemas.microsoft.com/office/powerpoint/2010/main" val="2309121808"/>
              </p:ext>
            </p:extLst>
          </p:nvPr>
        </p:nvGraphicFramePr>
        <p:xfrm>
          <a:off x="526872" y="2161971"/>
          <a:ext cx="2459038" cy="677863"/>
        </p:xfrm>
        <a:graphic>
          <a:graphicData uri="http://schemas.openxmlformats.org/presentationml/2006/ole">
            <mc:AlternateContent xmlns:mc="http://schemas.openxmlformats.org/markup-compatibility/2006">
              <mc:Choice xmlns:v="urn:schemas-microsoft-com:vml" Requires="v">
                <p:oleObj name="Equation" r:id="rId2" imgW="1752480" imgH="482400" progId="Equation.DSMT4">
                  <p:embed/>
                </p:oleObj>
              </mc:Choice>
              <mc:Fallback>
                <p:oleObj name="Equation" r:id="rId2" imgW="1752480" imgH="482400" progId="Equation.DSMT4">
                  <p:embed/>
                  <p:pic>
                    <p:nvPicPr>
                      <p:cNvPr id="0" name=""/>
                      <p:cNvPicPr/>
                      <p:nvPr/>
                    </p:nvPicPr>
                    <p:blipFill>
                      <a:blip r:embed="rId3"/>
                      <a:stretch>
                        <a:fillRect/>
                      </a:stretch>
                    </p:blipFill>
                    <p:spPr>
                      <a:xfrm>
                        <a:off x="526872" y="2161971"/>
                        <a:ext cx="2459038" cy="677863"/>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32A8E91C-C4D3-4228-B8F0-31AD8D19E592}"/>
              </a:ext>
            </a:extLst>
          </p:cNvPr>
          <p:cNvSpPr txBox="1"/>
          <p:nvPr/>
        </p:nvSpPr>
        <p:spPr>
          <a:xfrm>
            <a:off x="4544641" y="1350087"/>
            <a:ext cx="6703462" cy="338554"/>
          </a:xfrm>
          <a:prstGeom prst="rect">
            <a:avLst/>
          </a:prstGeom>
          <a:noFill/>
        </p:spPr>
        <p:txBody>
          <a:bodyPr wrap="square" rtlCol="0">
            <a:spAutoFit/>
          </a:bodyPr>
          <a:lstStyle/>
          <a:p>
            <a:r>
              <a:rPr lang="en-US" sz="1600"/>
              <a:t>in terms of singlet and triplet d.o.f.  So we make the correspondence,</a:t>
            </a:r>
          </a:p>
        </p:txBody>
      </p:sp>
      <p:graphicFrame>
        <p:nvGraphicFramePr>
          <p:cNvPr id="4" name="Object 3">
            <a:extLst>
              <a:ext uri="{FF2B5EF4-FFF2-40B4-BE49-F238E27FC236}">
                <a16:creationId xmlns:a16="http://schemas.microsoft.com/office/drawing/2014/main" id="{DF99E9C8-A204-4A78-960F-2D36FB445016}"/>
              </a:ext>
            </a:extLst>
          </p:cNvPr>
          <p:cNvGraphicFramePr>
            <a:graphicFrameLocks noChangeAspect="1"/>
          </p:cNvGraphicFramePr>
          <p:nvPr>
            <p:extLst>
              <p:ext uri="{D42A27DB-BD31-4B8C-83A1-F6EECF244321}">
                <p14:modId xmlns:p14="http://schemas.microsoft.com/office/powerpoint/2010/main" val="146544069"/>
              </p:ext>
            </p:extLst>
          </p:nvPr>
        </p:nvGraphicFramePr>
        <p:xfrm>
          <a:off x="4672320" y="2717019"/>
          <a:ext cx="6595447" cy="804754"/>
        </p:xfrm>
        <a:graphic>
          <a:graphicData uri="http://schemas.openxmlformats.org/presentationml/2006/ole">
            <mc:AlternateContent xmlns:mc="http://schemas.openxmlformats.org/markup-compatibility/2006">
              <mc:Choice xmlns:v="urn:schemas-microsoft-com:vml" Requires="v">
                <p:oleObj name="Equation" r:id="rId4" imgW="5321935" imgH="648569" progId="Equation.DSMT4">
                  <p:embed/>
                </p:oleObj>
              </mc:Choice>
              <mc:Fallback>
                <p:oleObj name="Equation" r:id="rId4" imgW="5321935" imgH="648569" progId="Equation.DSMT4">
                  <p:embed/>
                  <p:pic>
                    <p:nvPicPr>
                      <p:cNvPr id="0" name=""/>
                      <p:cNvPicPr/>
                      <p:nvPr/>
                    </p:nvPicPr>
                    <p:blipFill>
                      <a:blip r:embed="rId5"/>
                      <a:stretch>
                        <a:fillRect/>
                      </a:stretch>
                    </p:blipFill>
                    <p:spPr>
                      <a:xfrm>
                        <a:off x="4672320" y="2717019"/>
                        <a:ext cx="6595447" cy="804754"/>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1D185892-86B9-46C9-BCBD-05EAFB7B2F0A}"/>
              </a:ext>
            </a:extLst>
          </p:cNvPr>
          <p:cNvGraphicFramePr>
            <a:graphicFrameLocks noChangeAspect="1"/>
          </p:cNvGraphicFramePr>
          <p:nvPr>
            <p:extLst>
              <p:ext uri="{D42A27DB-BD31-4B8C-83A1-F6EECF244321}">
                <p14:modId xmlns:p14="http://schemas.microsoft.com/office/powerpoint/2010/main" val="2600456092"/>
              </p:ext>
            </p:extLst>
          </p:nvPr>
        </p:nvGraphicFramePr>
        <p:xfrm>
          <a:off x="4652656" y="1957837"/>
          <a:ext cx="5464738" cy="369555"/>
        </p:xfrm>
        <a:graphic>
          <a:graphicData uri="http://schemas.openxmlformats.org/presentationml/2006/ole">
            <mc:AlternateContent xmlns:mc="http://schemas.openxmlformats.org/markup-compatibility/2006">
              <mc:Choice xmlns:v="urn:schemas-microsoft-com:vml" Requires="v">
                <p:oleObj name="Equation" r:id="rId6" imgW="4084468" imgH="276516" progId="Equation.DSMT4">
                  <p:embed/>
                </p:oleObj>
              </mc:Choice>
              <mc:Fallback>
                <p:oleObj name="Equation" r:id="rId6" imgW="4084468" imgH="276516" progId="Equation.DSMT4">
                  <p:embed/>
                  <p:pic>
                    <p:nvPicPr>
                      <p:cNvPr id="0" name=""/>
                      <p:cNvPicPr/>
                      <p:nvPr/>
                    </p:nvPicPr>
                    <p:blipFill>
                      <a:blip r:embed="rId7"/>
                      <a:stretch>
                        <a:fillRect/>
                      </a:stretch>
                    </p:blipFill>
                    <p:spPr>
                      <a:xfrm>
                        <a:off x="4652656" y="1957837"/>
                        <a:ext cx="5464738" cy="369555"/>
                      </a:xfrm>
                      <a:prstGeom prst="rect">
                        <a:avLst/>
                      </a:prstGeom>
                    </p:spPr>
                  </p:pic>
                </p:oleObj>
              </mc:Fallback>
            </mc:AlternateContent>
          </a:graphicData>
        </a:graphic>
      </p:graphicFrame>
      <p:sp>
        <p:nvSpPr>
          <p:cNvPr id="24" name="TextBox 23">
            <a:extLst>
              <a:ext uri="{FF2B5EF4-FFF2-40B4-BE49-F238E27FC236}">
                <a16:creationId xmlns:a16="http://schemas.microsoft.com/office/drawing/2014/main" id="{E25171A8-F268-4B2F-96C6-F6688CFFAEAA}"/>
              </a:ext>
            </a:extLst>
          </p:cNvPr>
          <p:cNvSpPr txBox="1"/>
          <p:nvPr/>
        </p:nvSpPr>
        <p:spPr>
          <a:xfrm>
            <a:off x="526872" y="4221551"/>
            <a:ext cx="1526779" cy="338554"/>
          </a:xfrm>
          <a:prstGeom prst="rect">
            <a:avLst/>
          </a:prstGeom>
          <a:noFill/>
        </p:spPr>
        <p:txBody>
          <a:bodyPr wrap="square" rtlCol="0">
            <a:spAutoFit/>
          </a:bodyPr>
          <a:lstStyle/>
          <a:p>
            <a:r>
              <a:rPr lang="en-US" sz="1600"/>
              <a:t>So we write:</a:t>
            </a:r>
          </a:p>
        </p:txBody>
      </p:sp>
      <p:graphicFrame>
        <p:nvGraphicFramePr>
          <p:cNvPr id="6" name="Object 5">
            <a:extLst>
              <a:ext uri="{FF2B5EF4-FFF2-40B4-BE49-F238E27FC236}">
                <a16:creationId xmlns:a16="http://schemas.microsoft.com/office/drawing/2014/main" id="{0F6AF2C5-2A68-4229-847D-0CE83BD85144}"/>
              </a:ext>
            </a:extLst>
          </p:cNvPr>
          <p:cNvGraphicFramePr>
            <a:graphicFrameLocks noChangeAspect="1"/>
          </p:cNvGraphicFramePr>
          <p:nvPr>
            <p:extLst>
              <p:ext uri="{D42A27DB-BD31-4B8C-83A1-F6EECF244321}">
                <p14:modId xmlns:p14="http://schemas.microsoft.com/office/powerpoint/2010/main" val="2653855501"/>
              </p:ext>
            </p:extLst>
          </p:nvPr>
        </p:nvGraphicFramePr>
        <p:xfrm>
          <a:off x="526872" y="4746808"/>
          <a:ext cx="2118005" cy="1786399"/>
        </p:xfrm>
        <a:graphic>
          <a:graphicData uri="http://schemas.openxmlformats.org/presentationml/2006/ole">
            <mc:AlternateContent xmlns:mc="http://schemas.openxmlformats.org/markup-compatibility/2006">
              <mc:Choice xmlns:v="urn:schemas-microsoft-com:vml" Requires="v">
                <p:oleObj name="Equation" r:id="rId8" imgW="1571032" imgH="1325978" progId="Equation.DSMT4">
                  <p:embed/>
                </p:oleObj>
              </mc:Choice>
              <mc:Fallback>
                <p:oleObj name="Equation" r:id="rId8" imgW="1571032" imgH="1325978" progId="Equation.DSMT4">
                  <p:embed/>
                  <p:pic>
                    <p:nvPicPr>
                      <p:cNvPr id="0" name=""/>
                      <p:cNvPicPr/>
                      <p:nvPr/>
                    </p:nvPicPr>
                    <p:blipFill>
                      <a:blip r:embed="rId9"/>
                      <a:stretch>
                        <a:fillRect/>
                      </a:stretch>
                    </p:blipFill>
                    <p:spPr>
                      <a:xfrm>
                        <a:off x="526872" y="4746808"/>
                        <a:ext cx="2118005" cy="1786399"/>
                      </a:xfrm>
                      <a:prstGeom prst="rect">
                        <a:avLst/>
                      </a:prstGeom>
                      <a:ln>
                        <a:solidFill>
                          <a:srgbClr val="0070C0"/>
                        </a:solidFill>
                      </a:ln>
                    </p:spPr>
                  </p:pic>
                </p:oleObj>
              </mc:Fallback>
            </mc:AlternateContent>
          </a:graphicData>
        </a:graphic>
      </p:graphicFrame>
      <p:sp>
        <p:nvSpPr>
          <p:cNvPr id="25" name="TextBox 24">
            <a:extLst>
              <a:ext uri="{FF2B5EF4-FFF2-40B4-BE49-F238E27FC236}">
                <a16:creationId xmlns:a16="http://schemas.microsoft.com/office/drawing/2014/main" id="{50522063-DE95-494E-842C-527026BF14F2}"/>
              </a:ext>
            </a:extLst>
          </p:cNvPr>
          <p:cNvSpPr txBox="1"/>
          <p:nvPr/>
        </p:nvSpPr>
        <p:spPr>
          <a:xfrm>
            <a:off x="3374602" y="5215524"/>
            <a:ext cx="4176712" cy="584775"/>
          </a:xfrm>
          <a:prstGeom prst="rect">
            <a:avLst/>
          </a:prstGeom>
          <a:noFill/>
        </p:spPr>
        <p:txBody>
          <a:bodyPr wrap="square" rtlCol="0">
            <a:spAutoFit/>
          </a:bodyPr>
          <a:lstStyle/>
          <a:p>
            <a:r>
              <a:rPr lang="en-US" sz="1600"/>
              <a:t>Turns out physically realized states are either singlet or triplet.  So those two d.o.f. decouple.  </a:t>
            </a:r>
          </a:p>
        </p:txBody>
      </p:sp>
      <mc:AlternateContent xmlns:mc="http://schemas.openxmlformats.org/markup-compatibility/2006" xmlns:p14="http://schemas.microsoft.com/office/powerpoint/2010/main">
        <mc:Choice Requires="p14">
          <p:contentPart p14:bwMode="auto" r:id="rId10">
            <p14:nvContentPartPr>
              <p14:cNvPr id="7" name="Ink 6">
                <a:extLst>
                  <a:ext uri="{FF2B5EF4-FFF2-40B4-BE49-F238E27FC236}">
                    <a16:creationId xmlns:a16="http://schemas.microsoft.com/office/drawing/2014/main" id="{B74DB0D3-28FA-4F55-A836-28F354CF3550}"/>
                  </a:ext>
                </a:extLst>
              </p14:cNvPr>
              <p14:cNvContentPartPr/>
              <p14:nvPr/>
            </p14:nvContentPartPr>
            <p14:xfrm>
              <a:off x="3519929" y="2342388"/>
              <a:ext cx="807840" cy="328320"/>
            </p14:xfrm>
          </p:contentPart>
        </mc:Choice>
        <mc:Fallback xmlns="">
          <p:pic>
            <p:nvPicPr>
              <p:cNvPr id="7" name="Ink 6">
                <a:extLst>
                  <a:ext uri="{FF2B5EF4-FFF2-40B4-BE49-F238E27FC236}">
                    <a16:creationId xmlns:a16="http://schemas.microsoft.com/office/drawing/2014/main" id="{B74DB0D3-28FA-4F55-A836-28F354CF3550}"/>
                  </a:ext>
                </a:extLst>
              </p:cNvPr>
              <p:cNvPicPr/>
              <p:nvPr/>
            </p:nvPicPr>
            <p:blipFill>
              <a:blip r:embed="rId12"/>
              <a:stretch>
                <a:fillRect/>
              </a:stretch>
            </p:blipFill>
            <p:spPr>
              <a:xfrm>
                <a:off x="3510929" y="2333388"/>
                <a:ext cx="825480" cy="345960"/>
              </a:xfrm>
              <a:prstGeom prst="rect">
                <a:avLst/>
              </a:prstGeom>
            </p:spPr>
          </p:pic>
        </mc:Fallback>
      </mc:AlternateContent>
    </p:spTree>
    <p:extLst>
      <p:ext uri="{BB962C8B-B14F-4D97-AF65-F5344CB8AC3E}">
        <p14:creationId xmlns:p14="http://schemas.microsoft.com/office/powerpoint/2010/main" val="26734973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3349704" y="113429"/>
            <a:ext cx="6220180" cy="668730"/>
          </a:xfrm>
        </p:spPr>
        <p:txBody>
          <a:bodyPr>
            <a:noAutofit/>
          </a:bodyPr>
          <a:lstStyle/>
          <a:p>
            <a:r>
              <a:rPr lang="en-US" sz="3600" b="1" u="sng">
                <a:latin typeface="+mn-lt"/>
              </a:rPr>
              <a:t>3He – Excitations (Super Fluid)</a:t>
            </a:r>
            <a:endParaRPr lang="en-US" sz="4800" b="1" u="sng">
              <a:latin typeface="+mn-lt"/>
            </a:endParaRPr>
          </a:p>
        </p:txBody>
      </p:sp>
      <p:sp>
        <p:nvSpPr>
          <p:cNvPr id="21" name="Rectangle 26">
            <a:extLst>
              <a:ext uri="{FF2B5EF4-FFF2-40B4-BE49-F238E27FC236}">
                <a16:creationId xmlns:a16="http://schemas.microsoft.com/office/drawing/2014/main" id="{A8F52143-CA31-4159-92BE-CEAB21A3FE34}"/>
              </a:ext>
            </a:extLst>
          </p:cNvPr>
          <p:cNvSpPr>
            <a:spLocks noChangeArrowheads="1"/>
          </p:cNvSpPr>
          <p:nvPr/>
        </p:nvSpPr>
        <p:spPr bwMode="auto">
          <a:xfrm>
            <a:off x="10349045" y="37863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73359A6A-7A19-4DEC-A0E0-E416C6FB87CE}"/>
              </a:ext>
            </a:extLst>
          </p:cNvPr>
          <p:cNvSpPr txBox="1"/>
          <p:nvPr/>
        </p:nvSpPr>
        <p:spPr>
          <a:xfrm>
            <a:off x="6592466" y="939804"/>
            <a:ext cx="3756579" cy="338554"/>
          </a:xfrm>
          <a:prstGeom prst="rect">
            <a:avLst/>
          </a:prstGeom>
          <a:noFill/>
        </p:spPr>
        <p:txBody>
          <a:bodyPr wrap="square" rtlCol="0">
            <a:spAutoFit/>
          </a:bodyPr>
          <a:lstStyle/>
          <a:p>
            <a:r>
              <a:rPr lang="en-US" sz="1600"/>
              <a:t>Filling these results into the gap equation…</a:t>
            </a:r>
          </a:p>
        </p:txBody>
      </p:sp>
      <p:graphicFrame>
        <p:nvGraphicFramePr>
          <p:cNvPr id="7" name="Object 6">
            <a:extLst>
              <a:ext uri="{FF2B5EF4-FFF2-40B4-BE49-F238E27FC236}">
                <a16:creationId xmlns:a16="http://schemas.microsoft.com/office/drawing/2014/main" id="{7649D3A1-6AEF-4834-8D22-BC05BC282E1B}"/>
              </a:ext>
            </a:extLst>
          </p:cNvPr>
          <p:cNvGraphicFramePr>
            <a:graphicFrameLocks noChangeAspect="1"/>
          </p:cNvGraphicFramePr>
          <p:nvPr>
            <p:extLst>
              <p:ext uri="{D42A27DB-BD31-4B8C-83A1-F6EECF244321}">
                <p14:modId xmlns:p14="http://schemas.microsoft.com/office/powerpoint/2010/main" val="3782348703"/>
              </p:ext>
            </p:extLst>
          </p:nvPr>
        </p:nvGraphicFramePr>
        <p:xfrm>
          <a:off x="501692" y="1607032"/>
          <a:ext cx="4355536" cy="1717938"/>
        </p:xfrm>
        <a:graphic>
          <a:graphicData uri="http://schemas.openxmlformats.org/presentationml/2006/ole">
            <mc:AlternateContent xmlns:mc="http://schemas.openxmlformats.org/markup-compatibility/2006">
              <mc:Choice xmlns:v="urn:schemas-microsoft-com:vml" Requires="v">
                <p:oleObj name="Equation" r:id="rId2" imgW="3360843" imgH="1325978" progId="Equation.DSMT4">
                  <p:embed/>
                </p:oleObj>
              </mc:Choice>
              <mc:Fallback>
                <p:oleObj name="Equation" r:id="rId2" imgW="3360843" imgH="1325978" progId="Equation.DSMT4">
                  <p:embed/>
                  <p:pic>
                    <p:nvPicPr>
                      <p:cNvPr id="0" name=""/>
                      <p:cNvPicPr/>
                      <p:nvPr/>
                    </p:nvPicPr>
                    <p:blipFill>
                      <a:blip r:embed="rId3"/>
                      <a:stretch>
                        <a:fillRect/>
                      </a:stretch>
                    </p:blipFill>
                    <p:spPr>
                      <a:xfrm>
                        <a:off x="501692" y="1607032"/>
                        <a:ext cx="4355536" cy="1717938"/>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F6B1ED02-D5B3-4B52-9583-066064C46915}"/>
              </a:ext>
            </a:extLst>
          </p:cNvPr>
          <p:cNvSpPr txBox="1"/>
          <p:nvPr/>
        </p:nvSpPr>
        <p:spPr>
          <a:xfrm>
            <a:off x="462522" y="3418569"/>
            <a:ext cx="3188431" cy="338554"/>
          </a:xfrm>
          <a:prstGeom prst="rect">
            <a:avLst/>
          </a:prstGeom>
          <a:noFill/>
        </p:spPr>
        <p:txBody>
          <a:bodyPr wrap="square" rtlCol="0">
            <a:spAutoFit/>
          </a:bodyPr>
          <a:lstStyle/>
          <a:p>
            <a:r>
              <a:rPr lang="en-US" sz="1600"/>
              <a:t>So define the only non-zero part as: </a:t>
            </a:r>
          </a:p>
        </p:txBody>
      </p:sp>
      <p:graphicFrame>
        <p:nvGraphicFramePr>
          <p:cNvPr id="8" name="Object 7">
            <a:extLst>
              <a:ext uri="{FF2B5EF4-FFF2-40B4-BE49-F238E27FC236}">
                <a16:creationId xmlns:a16="http://schemas.microsoft.com/office/drawing/2014/main" id="{D500C1AD-848E-48C8-B77E-701AC78D531B}"/>
              </a:ext>
            </a:extLst>
          </p:cNvPr>
          <p:cNvGraphicFramePr>
            <a:graphicFrameLocks noChangeAspect="1"/>
          </p:cNvGraphicFramePr>
          <p:nvPr>
            <p:extLst>
              <p:ext uri="{D42A27DB-BD31-4B8C-83A1-F6EECF244321}">
                <p14:modId xmlns:p14="http://schemas.microsoft.com/office/powerpoint/2010/main" val="3989549386"/>
              </p:ext>
            </p:extLst>
          </p:nvPr>
        </p:nvGraphicFramePr>
        <p:xfrm>
          <a:off x="552144" y="3814008"/>
          <a:ext cx="2152496" cy="334239"/>
        </p:xfrm>
        <a:graphic>
          <a:graphicData uri="http://schemas.openxmlformats.org/presentationml/2006/ole">
            <mc:AlternateContent xmlns:mc="http://schemas.openxmlformats.org/markup-compatibility/2006">
              <mc:Choice xmlns:v="urn:schemas-microsoft-com:vml" Requires="v">
                <p:oleObj name="Equation" r:id="rId4" imgW="1532890" imgH="238301" progId="Equation.DSMT4">
                  <p:embed/>
                </p:oleObj>
              </mc:Choice>
              <mc:Fallback>
                <p:oleObj name="Equation" r:id="rId4" imgW="1532890" imgH="238301" progId="Equation.DSMT4">
                  <p:embed/>
                  <p:pic>
                    <p:nvPicPr>
                      <p:cNvPr id="0" name=""/>
                      <p:cNvPicPr/>
                      <p:nvPr/>
                    </p:nvPicPr>
                    <p:blipFill>
                      <a:blip r:embed="rId5"/>
                      <a:stretch>
                        <a:fillRect/>
                      </a:stretch>
                    </p:blipFill>
                    <p:spPr>
                      <a:xfrm>
                        <a:off x="552144" y="3814008"/>
                        <a:ext cx="2152496" cy="334239"/>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BD458BE8-DB9F-4E5D-B08B-F7FF061D21CA}"/>
              </a:ext>
            </a:extLst>
          </p:cNvPr>
          <p:cNvGraphicFramePr>
            <a:graphicFrameLocks noChangeAspect="1"/>
          </p:cNvGraphicFramePr>
          <p:nvPr>
            <p:extLst>
              <p:ext uri="{D42A27DB-BD31-4B8C-83A1-F6EECF244321}">
                <p14:modId xmlns:p14="http://schemas.microsoft.com/office/powerpoint/2010/main" val="2690395055"/>
              </p:ext>
            </p:extLst>
          </p:nvPr>
        </p:nvGraphicFramePr>
        <p:xfrm>
          <a:off x="563771" y="4683430"/>
          <a:ext cx="2019683" cy="690303"/>
        </p:xfrm>
        <a:graphic>
          <a:graphicData uri="http://schemas.openxmlformats.org/presentationml/2006/ole">
            <mc:AlternateContent xmlns:mc="http://schemas.openxmlformats.org/markup-compatibility/2006">
              <mc:Choice xmlns:v="urn:schemas-microsoft-com:vml" Requires="v">
                <p:oleObj name="Equation" r:id="rId6" imgW="1313752" imgH="448482" progId="Equation.DSMT4">
                  <p:embed/>
                </p:oleObj>
              </mc:Choice>
              <mc:Fallback>
                <p:oleObj name="Equation" r:id="rId6" imgW="1313752" imgH="448482" progId="Equation.DSMT4">
                  <p:embed/>
                  <p:pic>
                    <p:nvPicPr>
                      <p:cNvPr id="0" name=""/>
                      <p:cNvPicPr/>
                      <p:nvPr/>
                    </p:nvPicPr>
                    <p:blipFill>
                      <a:blip r:embed="rId7"/>
                      <a:stretch>
                        <a:fillRect/>
                      </a:stretch>
                    </p:blipFill>
                    <p:spPr>
                      <a:xfrm>
                        <a:off x="563771" y="4683430"/>
                        <a:ext cx="2019683" cy="690303"/>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264C8B81-A99B-4A5A-BC6F-F9764E35F5E6}"/>
              </a:ext>
            </a:extLst>
          </p:cNvPr>
          <p:cNvSpPr txBox="1"/>
          <p:nvPr/>
        </p:nvSpPr>
        <p:spPr>
          <a:xfrm>
            <a:off x="462522" y="4275481"/>
            <a:ext cx="4116986" cy="338554"/>
          </a:xfrm>
          <a:prstGeom prst="rect">
            <a:avLst/>
          </a:prstGeom>
          <a:noFill/>
        </p:spPr>
        <p:txBody>
          <a:bodyPr wrap="square" rtlCol="0">
            <a:spAutoFit/>
          </a:bodyPr>
          <a:lstStyle/>
          <a:p>
            <a:r>
              <a:rPr lang="en-US" sz="1600"/>
              <a:t>This makes the gap (squared) matrix come to:  </a:t>
            </a:r>
          </a:p>
        </p:txBody>
      </p:sp>
      <p:sp>
        <p:nvSpPr>
          <p:cNvPr id="18" name="TextBox 17">
            <a:extLst>
              <a:ext uri="{FF2B5EF4-FFF2-40B4-BE49-F238E27FC236}">
                <a16:creationId xmlns:a16="http://schemas.microsoft.com/office/drawing/2014/main" id="{2C40348C-AA70-48E7-841C-6EC0A13557C4}"/>
              </a:ext>
            </a:extLst>
          </p:cNvPr>
          <p:cNvSpPr txBox="1"/>
          <p:nvPr/>
        </p:nvSpPr>
        <p:spPr>
          <a:xfrm>
            <a:off x="462522" y="5443128"/>
            <a:ext cx="3847192" cy="338554"/>
          </a:xfrm>
          <a:prstGeom prst="rect">
            <a:avLst/>
          </a:prstGeom>
          <a:noFill/>
        </p:spPr>
        <p:txBody>
          <a:bodyPr wrap="square" rtlCol="0">
            <a:spAutoFit/>
          </a:bodyPr>
          <a:lstStyle/>
          <a:p>
            <a:r>
              <a:rPr lang="en-US" sz="1600"/>
              <a:t>eigenvalues and eigenvectors are obviously:</a:t>
            </a:r>
          </a:p>
        </p:txBody>
      </p:sp>
      <p:graphicFrame>
        <p:nvGraphicFramePr>
          <p:cNvPr id="11" name="Object 10">
            <a:extLst>
              <a:ext uri="{FF2B5EF4-FFF2-40B4-BE49-F238E27FC236}">
                <a16:creationId xmlns:a16="http://schemas.microsoft.com/office/drawing/2014/main" id="{CE0D059B-60EF-4DE0-B1D6-A2F74FFAF4CE}"/>
              </a:ext>
            </a:extLst>
          </p:cNvPr>
          <p:cNvGraphicFramePr>
            <a:graphicFrameLocks noChangeAspect="1"/>
          </p:cNvGraphicFramePr>
          <p:nvPr>
            <p:extLst>
              <p:ext uri="{D42A27DB-BD31-4B8C-83A1-F6EECF244321}">
                <p14:modId xmlns:p14="http://schemas.microsoft.com/office/powerpoint/2010/main" val="4217114708"/>
              </p:ext>
            </p:extLst>
          </p:nvPr>
        </p:nvGraphicFramePr>
        <p:xfrm>
          <a:off x="563771" y="5832379"/>
          <a:ext cx="1525118" cy="892703"/>
        </p:xfrm>
        <a:graphic>
          <a:graphicData uri="http://schemas.openxmlformats.org/presentationml/2006/ole">
            <mc:AlternateContent xmlns:mc="http://schemas.openxmlformats.org/markup-compatibility/2006">
              <mc:Choice xmlns:v="urn:schemas-microsoft-com:vml" Requires="v">
                <p:oleObj name="Equation" r:id="rId8" imgW="1189969" imgH="696157" progId="Equation.DSMT4">
                  <p:embed/>
                </p:oleObj>
              </mc:Choice>
              <mc:Fallback>
                <p:oleObj name="Equation" r:id="rId8" imgW="1189969" imgH="696157" progId="Equation.DSMT4">
                  <p:embed/>
                  <p:pic>
                    <p:nvPicPr>
                      <p:cNvPr id="0" name=""/>
                      <p:cNvPicPr/>
                      <p:nvPr/>
                    </p:nvPicPr>
                    <p:blipFill>
                      <a:blip r:embed="rId9"/>
                      <a:stretch>
                        <a:fillRect/>
                      </a:stretch>
                    </p:blipFill>
                    <p:spPr>
                      <a:xfrm>
                        <a:off x="563771" y="5832379"/>
                        <a:ext cx="1525118" cy="892703"/>
                      </a:xfrm>
                      <a:prstGeom prst="rect">
                        <a:avLst/>
                      </a:prstGeom>
                      <a:ln>
                        <a:solidFill>
                          <a:srgbClr val="002060"/>
                        </a:solidFill>
                      </a:ln>
                    </p:spPr>
                  </p:pic>
                </p:oleObj>
              </mc:Fallback>
            </mc:AlternateContent>
          </a:graphicData>
        </a:graphic>
      </p:graphicFrame>
      <p:graphicFrame>
        <p:nvGraphicFramePr>
          <p:cNvPr id="12" name="Object 11">
            <a:extLst>
              <a:ext uri="{FF2B5EF4-FFF2-40B4-BE49-F238E27FC236}">
                <a16:creationId xmlns:a16="http://schemas.microsoft.com/office/drawing/2014/main" id="{EF7B8D82-943B-4240-89D3-1DB488A08755}"/>
              </a:ext>
            </a:extLst>
          </p:cNvPr>
          <p:cNvGraphicFramePr>
            <a:graphicFrameLocks noChangeAspect="1"/>
          </p:cNvGraphicFramePr>
          <p:nvPr>
            <p:extLst>
              <p:ext uri="{D42A27DB-BD31-4B8C-83A1-F6EECF244321}">
                <p14:modId xmlns:p14="http://schemas.microsoft.com/office/powerpoint/2010/main" val="2017021915"/>
              </p:ext>
            </p:extLst>
          </p:nvPr>
        </p:nvGraphicFramePr>
        <p:xfrm>
          <a:off x="6726226" y="1472680"/>
          <a:ext cx="5252627" cy="1576593"/>
        </p:xfrm>
        <a:graphic>
          <a:graphicData uri="http://schemas.openxmlformats.org/presentationml/2006/ole">
            <mc:AlternateContent xmlns:mc="http://schemas.openxmlformats.org/markup-compatibility/2006">
              <mc:Choice xmlns:v="urn:schemas-microsoft-com:vml" Requires="v">
                <p:oleObj name="Equation" r:id="rId10" imgW="4572000" imgH="1371600" progId="Equation.DSMT4">
                  <p:embed/>
                </p:oleObj>
              </mc:Choice>
              <mc:Fallback>
                <p:oleObj name="Equation" r:id="rId10" imgW="4572000" imgH="1371600" progId="Equation.DSMT4">
                  <p:embed/>
                  <p:pic>
                    <p:nvPicPr>
                      <p:cNvPr id="0" name=""/>
                      <p:cNvPicPr/>
                      <p:nvPr/>
                    </p:nvPicPr>
                    <p:blipFill>
                      <a:blip r:embed="rId11"/>
                      <a:stretch>
                        <a:fillRect/>
                      </a:stretch>
                    </p:blipFill>
                    <p:spPr>
                      <a:xfrm>
                        <a:off x="6726226" y="1472680"/>
                        <a:ext cx="5252627" cy="1576593"/>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7B86B38B-2073-42C2-A45B-89E8BA88B04E}"/>
              </a:ext>
            </a:extLst>
          </p:cNvPr>
          <p:cNvGraphicFramePr>
            <a:graphicFrameLocks noChangeAspect="1"/>
          </p:cNvGraphicFramePr>
          <p:nvPr>
            <p:extLst>
              <p:ext uri="{D42A27DB-BD31-4B8C-83A1-F6EECF244321}">
                <p14:modId xmlns:p14="http://schemas.microsoft.com/office/powerpoint/2010/main" val="3632476864"/>
              </p:ext>
            </p:extLst>
          </p:nvPr>
        </p:nvGraphicFramePr>
        <p:xfrm>
          <a:off x="6688248" y="4561201"/>
          <a:ext cx="2988046" cy="1055925"/>
        </p:xfrm>
        <a:graphic>
          <a:graphicData uri="http://schemas.openxmlformats.org/presentationml/2006/ole">
            <mc:AlternateContent xmlns:mc="http://schemas.openxmlformats.org/markup-compatibility/2006">
              <mc:Choice xmlns:v="urn:schemas-microsoft-com:vml" Requires="v">
                <p:oleObj name="Equation" r:id="rId12" imgW="2323084" imgH="820174" progId="Equation.DSMT4">
                  <p:embed/>
                </p:oleObj>
              </mc:Choice>
              <mc:Fallback>
                <p:oleObj name="Equation" r:id="rId12" imgW="2323084" imgH="820174" progId="Equation.DSMT4">
                  <p:embed/>
                  <p:pic>
                    <p:nvPicPr>
                      <p:cNvPr id="0" name=""/>
                      <p:cNvPicPr/>
                      <p:nvPr/>
                    </p:nvPicPr>
                    <p:blipFill>
                      <a:blip r:embed="rId13"/>
                      <a:stretch>
                        <a:fillRect/>
                      </a:stretch>
                    </p:blipFill>
                    <p:spPr>
                      <a:xfrm>
                        <a:off x="6688248" y="4561201"/>
                        <a:ext cx="2988046" cy="1055925"/>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4">
            <p14:nvContentPartPr>
              <p14:cNvPr id="27" name="Ink 26">
                <a:extLst>
                  <a:ext uri="{FF2B5EF4-FFF2-40B4-BE49-F238E27FC236}">
                    <a16:creationId xmlns:a16="http://schemas.microsoft.com/office/drawing/2014/main" id="{5FBAC1F6-34C6-4097-826D-F505DF9CFE0B}"/>
                  </a:ext>
                </a:extLst>
              </p14:cNvPr>
              <p14:cNvContentPartPr/>
              <p14:nvPr/>
            </p14:nvContentPartPr>
            <p14:xfrm>
              <a:off x="2673929" y="6282948"/>
              <a:ext cx="360" cy="360"/>
            </p14:xfrm>
          </p:contentPart>
        </mc:Choice>
        <mc:Fallback xmlns="">
          <p:pic>
            <p:nvPicPr>
              <p:cNvPr id="27" name="Ink 26">
                <a:extLst>
                  <a:ext uri="{FF2B5EF4-FFF2-40B4-BE49-F238E27FC236}">
                    <a16:creationId xmlns:a16="http://schemas.microsoft.com/office/drawing/2014/main" id="{5FBAC1F6-34C6-4097-826D-F505DF9CFE0B}"/>
                  </a:ext>
                </a:extLst>
              </p:cNvPr>
              <p:cNvPicPr/>
              <p:nvPr/>
            </p:nvPicPr>
            <p:blipFill>
              <a:blip r:embed="rId16"/>
              <a:stretch>
                <a:fillRect/>
              </a:stretch>
            </p:blipFill>
            <p:spPr>
              <a:xfrm>
                <a:off x="2665289" y="627394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8" name="Ink 27">
                <a:extLst>
                  <a:ext uri="{FF2B5EF4-FFF2-40B4-BE49-F238E27FC236}">
                    <a16:creationId xmlns:a16="http://schemas.microsoft.com/office/drawing/2014/main" id="{1C177538-88DE-4199-9808-8666BA3181F4}"/>
                  </a:ext>
                </a:extLst>
              </p14:cNvPr>
              <p14:cNvContentPartPr/>
              <p14:nvPr/>
            </p14:nvContentPartPr>
            <p14:xfrm>
              <a:off x="2725458" y="1508644"/>
              <a:ext cx="3290040" cy="4781585"/>
            </p14:xfrm>
          </p:contentPart>
        </mc:Choice>
        <mc:Fallback xmlns="">
          <p:pic>
            <p:nvPicPr>
              <p:cNvPr id="28" name="Ink 27">
                <a:extLst>
                  <a:ext uri="{FF2B5EF4-FFF2-40B4-BE49-F238E27FC236}">
                    <a16:creationId xmlns:a16="http://schemas.microsoft.com/office/drawing/2014/main" id="{1C177538-88DE-4199-9808-8666BA3181F4}"/>
                  </a:ext>
                </a:extLst>
              </p:cNvPr>
              <p:cNvPicPr/>
              <p:nvPr/>
            </p:nvPicPr>
            <p:blipFill>
              <a:blip r:embed="rId18"/>
              <a:stretch>
                <a:fillRect/>
              </a:stretch>
            </p:blipFill>
            <p:spPr>
              <a:xfrm>
                <a:off x="2716818" y="1500004"/>
                <a:ext cx="3307680" cy="4799225"/>
              </a:xfrm>
              <a:prstGeom prst="rect">
                <a:avLst/>
              </a:prstGeom>
            </p:spPr>
          </p:pic>
        </mc:Fallback>
      </mc:AlternateContent>
      <p:sp>
        <p:nvSpPr>
          <p:cNvPr id="29" name="TextBox 28">
            <a:extLst>
              <a:ext uri="{FF2B5EF4-FFF2-40B4-BE49-F238E27FC236}">
                <a16:creationId xmlns:a16="http://schemas.microsoft.com/office/drawing/2014/main" id="{9F5F4F97-3C98-47E7-B659-1BEF6C3BD8A3}"/>
              </a:ext>
            </a:extLst>
          </p:cNvPr>
          <p:cNvSpPr txBox="1"/>
          <p:nvPr/>
        </p:nvSpPr>
        <p:spPr>
          <a:xfrm>
            <a:off x="418404" y="893174"/>
            <a:ext cx="4614108" cy="584775"/>
          </a:xfrm>
          <a:prstGeom prst="rect">
            <a:avLst/>
          </a:prstGeom>
          <a:noFill/>
        </p:spPr>
        <p:txBody>
          <a:bodyPr wrap="square" rtlCol="0">
            <a:spAutoFit/>
          </a:bodyPr>
          <a:lstStyle/>
          <a:p>
            <a:r>
              <a:rPr lang="en-US" sz="1600"/>
              <a:t>We’ll start with the singlet…so then triplet coefficients are zero.  And this entails.   </a:t>
            </a:r>
          </a:p>
        </p:txBody>
      </p:sp>
      <p:graphicFrame>
        <p:nvGraphicFramePr>
          <p:cNvPr id="30" name="Object 29">
            <a:extLst>
              <a:ext uri="{FF2B5EF4-FFF2-40B4-BE49-F238E27FC236}">
                <a16:creationId xmlns:a16="http://schemas.microsoft.com/office/drawing/2014/main" id="{1EBB2A03-C6B0-4684-9030-58C83D06CDAB}"/>
              </a:ext>
            </a:extLst>
          </p:cNvPr>
          <p:cNvGraphicFramePr>
            <a:graphicFrameLocks noChangeAspect="1"/>
          </p:cNvGraphicFramePr>
          <p:nvPr>
            <p:extLst>
              <p:ext uri="{D42A27DB-BD31-4B8C-83A1-F6EECF244321}">
                <p14:modId xmlns:p14="http://schemas.microsoft.com/office/powerpoint/2010/main" val="3556675814"/>
              </p:ext>
            </p:extLst>
          </p:nvPr>
        </p:nvGraphicFramePr>
        <p:xfrm>
          <a:off x="6726226" y="3675042"/>
          <a:ext cx="1816510" cy="365825"/>
        </p:xfrm>
        <a:graphic>
          <a:graphicData uri="http://schemas.openxmlformats.org/presentationml/2006/ole">
            <mc:AlternateContent xmlns:mc="http://schemas.openxmlformats.org/markup-compatibility/2006">
              <mc:Choice xmlns:v="urn:schemas-microsoft-com:vml" Requires="v">
                <p:oleObj name="Equation" r:id="rId19" imgW="1370965" imgH="276516" progId="Equation.DSMT4">
                  <p:embed/>
                </p:oleObj>
              </mc:Choice>
              <mc:Fallback>
                <p:oleObj name="Equation" r:id="rId19" imgW="1370965" imgH="276516" progId="Equation.DSMT4">
                  <p:embed/>
                  <p:pic>
                    <p:nvPicPr>
                      <p:cNvPr id="0" name=""/>
                      <p:cNvPicPr/>
                      <p:nvPr/>
                    </p:nvPicPr>
                    <p:blipFill>
                      <a:blip r:embed="rId20"/>
                      <a:stretch>
                        <a:fillRect/>
                      </a:stretch>
                    </p:blipFill>
                    <p:spPr>
                      <a:xfrm>
                        <a:off x="6726226" y="3675042"/>
                        <a:ext cx="1816510" cy="365825"/>
                      </a:xfrm>
                      <a:prstGeom prst="rect">
                        <a:avLst/>
                      </a:prstGeom>
                    </p:spPr>
                  </p:pic>
                </p:oleObj>
              </mc:Fallback>
            </mc:AlternateContent>
          </a:graphicData>
        </a:graphic>
      </p:graphicFrame>
      <p:sp>
        <p:nvSpPr>
          <p:cNvPr id="31" name="TextBox 30">
            <a:extLst>
              <a:ext uri="{FF2B5EF4-FFF2-40B4-BE49-F238E27FC236}">
                <a16:creationId xmlns:a16="http://schemas.microsoft.com/office/drawing/2014/main" id="{2D127286-A9D2-4154-A73B-11F9F3D3DE31}"/>
              </a:ext>
            </a:extLst>
          </p:cNvPr>
          <p:cNvSpPr txBox="1"/>
          <p:nvPr/>
        </p:nvSpPr>
        <p:spPr>
          <a:xfrm>
            <a:off x="6592465" y="3237126"/>
            <a:ext cx="5386387" cy="338554"/>
          </a:xfrm>
          <a:prstGeom prst="rect">
            <a:avLst/>
          </a:prstGeom>
          <a:noFill/>
        </p:spPr>
        <p:txBody>
          <a:bodyPr wrap="square" rtlCol="0">
            <a:spAutoFit/>
          </a:bodyPr>
          <a:lstStyle/>
          <a:p>
            <a:r>
              <a:rPr lang="en-US" sz="1600"/>
              <a:t>Take </a:t>
            </a:r>
            <a:r>
              <a:rPr lang="en-US" sz="1600">
                <a:latin typeface="Calibri" panose="020F0502020204030204" pitchFamily="34" charset="0"/>
                <a:cs typeface="Calibri" panose="020F0502020204030204" pitchFamily="34" charset="0"/>
              </a:rPr>
              <a:t>η(k) to be constant within the energy window, as usual:</a:t>
            </a:r>
            <a:endParaRPr lang="en-US" sz="1600"/>
          </a:p>
        </p:txBody>
      </p:sp>
      <p:sp>
        <p:nvSpPr>
          <p:cNvPr id="32" name="TextBox 31">
            <a:extLst>
              <a:ext uri="{FF2B5EF4-FFF2-40B4-BE49-F238E27FC236}">
                <a16:creationId xmlns:a16="http://schemas.microsoft.com/office/drawing/2014/main" id="{AEA0F390-A12E-4B28-8084-35F29D9A3909}"/>
              </a:ext>
            </a:extLst>
          </p:cNvPr>
          <p:cNvSpPr txBox="1"/>
          <p:nvPr/>
        </p:nvSpPr>
        <p:spPr>
          <a:xfrm>
            <a:off x="6625968" y="4133819"/>
            <a:ext cx="2659690" cy="338554"/>
          </a:xfrm>
          <a:prstGeom prst="rect">
            <a:avLst/>
          </a:prstGeom>
          <a:noFill/>
        </p:spPr>
        <p:txBody>
          <a:bodyPr wrap="square" rtlCol="0">
            <a:spAutoFit/>
          </a:bodyPr>
          <a:lstStyle/>
          <a:p>
            <a:r>
              <a:rPr lang="en-US" sz="1600"/>
              <a:t>Then equation simplifies to:</a:t>
            </a:r>
          </a:p>
        </p:txBody>
      </p:sp>
      <p:graphicFrame>
        <p:nvGraphicFramePr>
          <p:cNvPr id="33" name="Object 32">
            <a:extLst>
              <a:ext uri="{FF2B5EF4-FFF2-40B4-BE49-F238E27FC236}">
                <a16:creationId xmlns:a16="http://schemas.microsoft.com/office/drawing/2014/main" id="{3D2D59E1-7D32-4A49-8004-E01978BFE300}"/>
              </a:ext>
            </a:extLst>
          </p:cNvPr>
          <p:cNvGraphicFramePr>
            <a:graphicFrameLocks noChangeAspect="1"/>
          </p:cNvGraphicFramePr>
          <p:nvPr>
            <p:extLst>
              <p:ext uri="{D42A27DB-BD31-4B8C-83A1-F6EECF244321}">
                <p14:modId xmlns:p14="http://schemas.microsoft.com/office/powerpoint/2010/main" val="51194734"/>
              </p:ext>
            </p:extLst>
          </p:nvPr>
        </p:nvGraphicFramePr>
        <p:xfrm>
          <a:off x="6652066" y="6052800"/>
          <a:ext cx="4615702" cy="640328"/>
        </p:xfrm>
        <a:graphic>
          <a:graphicData uri="http://schemas.openxmlformats.org/presentationml/2006/ole">
            <mc:AlternateContent xmlns:mc="http://schemas.openxmlformats.org/markup-compatibility/2006">
              <mc:Choice xmlns:v="urn:schemas-microsoft-com:vml" Requires="v">
                <p:oleObj name="Equation" r:id="rId21" imgW="3570266" imgH="496070" progId="Equation.DSMT4">
                  <p:embed/>
                </p:oleObj>
              </mc:Choice>
              <mc:Fallback>
                <p:oleObj name="Equation" r:id="rId21" imgW="3570266" imgH="496070" progId="Equation.DSMT4">
                  <p:embed/>
                  <p:pic>
                    <p:nvPicPr>
                      <p:cNvPr id="0" name=""/>
                      <p:cNvPicPr/>
                      <p:nvPr/>
                    </p:nvPicPr>
                    <p:blipFill>
                      <a:blip r:embed="rId22"/>
                      <a:stretch>
                        <a:fillRect/>
                      </a:stretch>
                    </p:blipFill>
                    <p:spPr>
                      <a:xfrm>
                        <a:off x="6652066" y="6052800"/>
                        <a:ext cx="4615702" cy="640328"/>
                      </a:xfrm>
                      <a:prstGeom prst="rect">
                        <a:avLst/>
                      </a:prstGeom>
                    </p:spPr>
                  </p:pic>
                </p:oleObj>
              </mc:Fallback>
            </mc:AlternateContent>
          </a:graphicData>
        </a:graphic>
      </p:graphicFrame>
      <p:sp>
        <p:nvSpPr>
          <p:cNvPr id="34" name="TextBox 33">
            <a:extLst>
              <a:ext uri="{FF2B5EF4-FFF2-40B4-BE49-F238E27FC236}">
                <a16:creationId xmlns:a16="http://schemas.microsoft.com/office/drawing/2014/main" id="{AC5A10A7-151F-4684-A529-758761F49DA5}"/>
              </a:ext>
            </a:extLst>
          </p:cNvPr>
          <p:cNvSpPr txBox="1"/>
          <p:nvPr/>
        </p:nvSpPr>
        <p:spPr>
          <a:xfrm>
            <a:off x="6592464" y="5665686"/>
            <a:ext cx="5386387" cy="338554"/>
          </a:xfrm>
          <a:prstGeom prst="rect">
            <a:avLst/>
          </a:prstGeom>
          <a:noFill/>
        </p:spPr>
        <p:txBody>
          <a:bodyPr wrap="square" rtlCol="0">
            <a:spAutoFit/>
          </a:bodyPr>
          <a:lstStyle/>
          <a:p>
            <a:r>
              <a:rPr lang="en-US" sz="1600"/>
              <a:t>This is same form as BCS order parameter equation.  We find:</a:t>
            </a:r>
          </a:p>
        </p:txBody>
      </p:sp>
    </p:spTree>
    <p:extLst>
      <p:ext uri="{BB962C8B-B14F-4D97-AF65-F5344CB8AC3E}">
        <p14:creationId xmlns:p14="http://schemas.microsoft.com/office/powerpoint/2010/main" val="32160552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3349704" y="113429"/>
            <a:ext cx="6220180" cy="668730"/>
          </a:xfrm>
        </p:spPr>
        <p:txBody>
          <a:bodyPr>
            <a:noAutofit/>
          </a:bodyPr>
          <a:lstStyle/>
          <a:p>
            <a:r>
              <a:rPr lang="en-US" sz="3600" b="1" u="sng">
                <a:latin typeface="+mn-lt"/>
              </a:rPr>
              <a:t>3He – Excitations (Super Fluid)</a:t>
            </a:r>
            <a:endParaRPr lang="en-US" sz="4800" b="1" u="sng">
              <a:latin typeface="+mn-lt"/>
            </a:endParaRPr>
          </a:p>
        </p:txBody>
      </p:sp>
      <p:sp>
        <p:nvSpPr>
          <p:cNvPr id="21" name="Rectangle 26">
            <a:extLst>
              <a:ext uri="{FF2B5EF4-FFF2-40B4-BE49-F238E27FC236}">
                <a16:creationId xmlns:a16="http://schemas.microsoft.com/office/drawing/2014/main" id="{A8F52143-CA31-4159-92BE-CEAB21A3FE34}"/>
              </a:ext>
            </a:extLst>
          </p:cNvPr>
          <p:cNvSpPr>
            <a:spLocks noChangeArrowheads="1"/>
          </p:cNvSpPr>
          <p:nvPr/>
        </p:nvSpPr>
        <p:spPr bwMode="auto">
          <a:xfrm>
            <a:off x="10349045" y="37863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9" name="TextBox 28">
            <a:extLst>
              <a:ext uri="{FF2B5EF4-FFF2-40B4-BE49-F238E27FC236}">
                <a16:creationId xmlns:a16="http://schemas.microsoft.com/office/drawing/2014/main" id="{9F5F4F97-3C98-47E7-B659-1BEF6C3BD8A3}"/>
              </a:ext>
            </a:extLst>
          </p:cNvPr>
          <p:cNvSpPr txBox="1"/>
          <p:nvPr/>
        </p:nvSpPr>
        <p:spPr>
          <a:xfrm>
            <a:off x="418403" y="1129148"/>
            <a:ext cx="9354861" cy="584775"/>
          </a:xfrm>
          <a:prstGeom prst="rect">
            <a:avLst/>
          </a:prstGeom>
          <a:noFill/>
        </p:spPr>
        <p:txBody>
          <a:bodyPr wrap="square" rtlCol="0">
            <a:spAutoFit/>
          </a:bodyPr>
          <a:lstStyle/>
          <a:p>
            <a:r>
              <a:rPr lang="en-US" sz="1600"/>
              <a:t>Singlet states don’t typically happen though.  Rather we find triplet states.  Assuming no singlet state then, we have the following conditions.  </a:t>
            </a:r>
          </a:p>
        </p:txBody>
      </p:sp>
      <p:graphicFrame>
        <p:nvGraphicFramePr>
          <p:cNvPr id="3" name="Object 2">
            <a:extLst>
              <a:ext uri="{FF2B5EF4-FFF2-40B4-BE49-F238E27FC236}">
                <a16:creationId xmlns:a16="http://schemas.microsoft.com/office/drawing/2014/main" id="{50BD7E16-906B-4396-9AF5-A25BC7133589}"/>
              </a:ext>
            </a:extLst>
          </p:cNvPr>
          <p:cNvGraphicFramePr>
            <a:graphicFrameLocks noChangeAspect="1"/>
          </p:cNvGraphicFramePr>
          <p:nvPr/>
        </p:nvGraphicFramePr>
        <p:xfrm>
          <a:off x="539699" y="1945582"/>
          <a:ext cx="4523914" cy="1825747"/>
        </p:xfrm>
        <a:graphic>
          <a:graphicData uri="http://schemas.openxmlformats.org/presentationml/2006/ole">
            <mc:AlternateContent xmlns:mc="http://schemas.openxmlformats.org/markup-compatibility/2006">
              <mc:Choice xmlns:v="urn:schemas-microsoft-com:vml" Requires="v">
                <p:oleObj name="Equation" r:id="rId2" imgW="3284559" imgH="1325978" progId="Equation.DSMT4">
                  <p:embed/>
                </p:oleObj>
              </mc:Choice>
              <mc:Fallback>
                <p:oleObj name="Equation" r:id="rId2" imgW="3284559" imgH="1325978" progId="Equation.DSMT4">
                  <p:embed/>
                  <p:pic>
                    <p:nvPicPr>
                      <p:cNvPr id="3" name="Object 2">
                        <a:extLst>
                          <a:ext uri="{FF2B5EF4-FFF2-40B4-BE49-F238E27FC236}">
                            <a16:creationId xmlns:a16="http://schemas.microsoft.com/office/drawing/2014/main" id="{50BD7E16-906B-4396-9AF5-A25BC7133589}"/>
                          </a:ext>
                        </a:extLst>
                      </p:cNvPr>
                      <p:cNvPicPr/>
                      <p:nvPr/>
                    </p:nvPicPr>
                    <p:blipFill>
                      <a:blip r:embed="rId3"/>
                      <a:stretch>
                        <a:fillRect/>
                      </a:stretch>
                    </p:blipFill>
                    <p:spPr>
                      <a:xfrm>
                        <a:off x="539699" y="1945582"/>
                        <a:ext cx="4523914" cy="1825747"/>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3D923111-B72F-4D6E-B66E-B963414E8B1D}"/>
              </a:ext>
            </a:extLst>
          </p:cNvPr>
          <p:cNvGraphicFramePr>
            <a:graphicFrameLocks noChangeAspect="1"/>
          </p:cNvGraphicFramePr>
          <p:nvPr/>
        </p:nvGraphicFramePr>
        <p:xfrm>
          <a:off x="490538" y="4497336"/>
          <a:ext cx="2465029" cy="501835"/>
        </p:xfrm>
        <a:graphic>
          <a:graphicData uri="http://schemas.openxmlformats.org/presentationml/2006/ole">
            <mc:AlternateContent xmlns:mc="http://schemas.openxmlformats.org/markup-compatibility/2006">
              <mc:Choice xmlns:v="urn:schemas-microsoft-com:vml" Requires="v">
                <p:oleObj name="Equation" r:id="rId4" imgW="1685099" imgH="343572" progId="Equation.DSMT4">
                  <p:embed/>
                </p:oleObj>
              </mc:Choice>
              <mc:Fallback>
                <p:oleObj name="Equation" r:id="rId4" imgW="1685099" imgH="343572" progId="Equation.DSMT4">
                  <p:embed/>
                  <p:pic>
                    <p:nvPicPr>
                      <p:cNvPr id="4" name="Object 3">
                        <a:extLst>
                          <a:ext uri="{FF2B5EF4-FFF2-40B4-BE49-F238E27FC236}">
                            <a16:creationId xmlns:a16="http://schemas.microsoft.com/office/drawing/2014/main" id="{3D923111-B72F-4D6E-B66E-B963414E8B1D}"/>
                          </a:ext>
                        </a:extLst>
                      </p:cNvPr>
                      <p:cNvPicPr/>
                      <p:nvPr/>
                    </p:nvPicPr>
                    <p:blipFill>
                      <a:blip r:embed="rId5"/>
                      <a:stretch>
                        <a:fillRect/>
                      </a:stretch>
                    </p:blipFill>
                    <p:spPr>
                      <a:xfrm>
                        <a:off x="490538" y="4497336"/>
                        <a:ext cx="2465029" cy="501835"/>
                      </a:xfrm>
                      <a:prstGeom prst="rect">
                        <a:avLst/>
                      </a:prstGeom>
                    </p:spPr>
                  </p:pic>
                </p:oleObj>
              </mc:Fallback>
            </mc:AlternateContent>
          </a:graphicData>
        </a:graphic>
      </p:graphicFrame>
      <p:sp>
        <p:nvSpPr>
          <p:cNvPr id="24" name="TextBox 23">
            <a:extLst>
              <a:ext uri="{FF2B5EF4-FFF2-40B4-BE49-F238E27FC236}">
                <a16:creationId xmlns:a16="http://schemas.microsoft.com/office/drawing/2014/main" id="{E787CCA0-6C5B-4748-99D1-12301CCE2823}"/>
              </a:ext>
            </a:extLst>
          </p:cNvPr>
          <p:cNvSpPr txBox="1"/>
          <p:nvPr/>
        </p:nvSpPr>
        <p:spPr>
          <a:xfrm>
            <a:off x="418403" y="4002988"/>
            <a:ext cx="7476899" cy="338554"/>
          </a:xfrm>
          <a:prstGeom prst="rect">
            <a:avLst/>
          </a:prstGeom>
          <a:noFill/>
        </p:spPr>
        <p:txBody>
          <a:bodyPr wrap="square" rtlCol="0">
            <a:spAutoFit/>
          </a:bodyPr>
          <a:lstStyle/>
          <a:p>
            <a:r>
              <a:rPr lang="en-US" sz="1600"/>
              <a:t>The three d.o.f. can be expanded in a series of (unnormalized) Spherical Harmonics.  </a:t>
            </a:r>
          </a:p>
        </p:txBody>
      </p:sp>
      <p:sp>
        <p:nvSpPr>
          <p:cNvPr id="26" name="TextBox 25">
            <a:extLst>
              <a:ext uri="{FF2B5EF4-FFF2-40B4-BE49-F238E27FC236}">
                <a16:creationId xmlns:a16="http://schemas.microsoft.com/office/drawing/2014/main" id="{9ED8AF32-4DDB-487F-A098-699F6801B76A}"/>
              </a:ext>
            </a:extLst>
          </p:cNvPr>
          <p:cNvSpPr txBox="1"/>
          <p:nvPr/>
        </p:nvSpPr>
        <p:spPr>
          <a:xfrm>
            <a:off x="418404" y="5017646"/>
            <a:ext cx="2844378" cy="338554"/>
          </a:xfrm>
          <a:prstGeom prst="rect">
            <a:avLst/>
          </a:prstGeom>
          <a:noFill/>
        </p:spPr>
        <p:txBody>
          <a:bodyPr wrap="square">
            <a:spAutoFit/>
          </a:bodyPr>
          <a:lstStyle/>
          <a:p>
            <a:r>
              <a:rPr lang="en-US" sz="1600"/>
              <a:t>Typically only </a:t>
            </a:r>
            <a:r>
              <a:rPr lang="en-US" sz="1600">
                <a:latin typeface="Calibri" panose="020F0502020204030204" pitchFamily="34" charset="0"/>
                <a:cs typeface="Calibri" panose="020F0502020204030204" pitchFamily="34" charset="0"/>
              </a:rPr>
              <a:t>ℓ</a:t>
            </a:r>
            <a:r>
              <a:rPr lang="en-US" sz="1600"/>
              <a:t> = 1 matters. </a:t>
            </a:r>
          </a:p>
        </p:txBody>
      </p:sp>
      <p:graphicFrame>
        <p:nvGraphicFramePr>
          <p:cNvPr id="6" name="Object 5">
            <a:extLst>
              <a:ext uri="{FF2B5EF4-FFF2-40B4-BE49-F238E27FC236}">
                <a16:creationId xmlns:a16="http://schemas.microsoft.com/office/drawing/2014/main" id="{A2C91C9A-BBD6-4503-B6F9-CC775F54F76B}"/>
              </a:ext>
            </a:extLst>
          </p:cNvPr>
          <p:cNvGraphicFramePr>
            <a:graphicFrameLocks noChangeAspect="1"/>
          </p:cNvGraphicFramePr>
          <p:nvPr/>
        </p:nvGraphicFramePr>
        <p:xfrm>
          <a:off x="490538" y="5491975"/>
          <a:ext cx="4248611" cy="1080658"/>
        </p:xfrm>
        <a:graphic>
          <a:graphicData uri="http://schemas.openxmlformats.org/presentationml/2006/ole">
            <mc:AlternateContent xmlns:mc="http://schemas.openxmlformats.org/markup-compatibility/2006">
              <mc:Choice xmlns:v="urn:schemas-microsoft-com:vml" Requires="v">
                <p:oleObj name="Equation" r:id="rId6" imgW="3189563" imgH="810801" progId="Equation.DSMT4">
                  <p:embed/>
                </p:oleObj>
              </mc:Choice>
              <mc:Fallback>
                <p:oleObj name="Equation" r:id="rId6" imgW="3189563" imgH="810801" progId="Equation.DSMT4">
                  <p:embed/>
                  <p:pic>
                    <p:nvPicPr>
                      <p:cNvPr id="6" name="Object 5">
                        <a:extLst>
                          <a:ext uri="{FF2B5EF4-FFF2-40B4-BE49-F238E27FC236}">
                            <a16:creationId xmlns:a16="http://schemas.microsoft.com/office/drawing/2014/main" id="{A2C91C9A-BBD6-4503-B6F9-CC775F54F76B}"/>
                          </a:ext>
                        </a:extLst>
                      </p:cNvPr>
                      <p:cNvPicPr/>
                      <p:nvPr/>
                    </p:nvPicPr>
                    <p:blipFill>
                      <a:blip r:embed="rId7"/>
                      <a:stretch>
                        <a:fillRect/>
                      </a:stretch>
                    </p:blipFill>
                    <p:spPr>
                      <a:xfrm>
                        <a:off x="490538" y="5491975"/>
                        <a:ext cx="4248611" cy="1080658"/>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90AFF147-1D06-4B60-88DC-A18CA37B2760}"/>
              </a:ext>
            </a:extLst>
          </p:cNvPr>
          <p:cNvGraphicFramePr>
            <a:graphicFrameLocks noChangeAspect="1"/>
          </p:cNvGraphicFramePr>
          <p:nvPr>
            <p:extLst>
              <p:ext uri="{D42A27DB-BD31-4B8C-83A1-F6EECF244321}">
                <p14:modId xmlns:p14="http://schemas.microsoft.com/office/powerpoint/2010/main" val="2983387949"/>
              </p:ext>
            </p:extLst>
          </p:nvPr>
        </p:nvGraphicFramePr>
        <p:xfrm>
          <a:off x="6081176" y="5500683"/>
          <a:ext cx="2743353" cy="962328"/>
        </p:xfrm>
        <a:graphic>
          <a:graphicData uri="http://schemas.openxmlformats.org/presentationml/2006/ole">
            <mc:AlternateContent xmlns:mc="http://schemas.openxmlformats.org/markup-compatibility/2006">
              <mc:Choice xmlns:v="urn:schemas-microsoft-com:vml" Requires="v">
                <p:oleObj name="Equation" r:id="rId8" imgW="2123017" imgH="744105" progId="Equation.DSMT4">
                  <p:embed/>
                </p:oleObj>
              </mc:Choice>
              <mc:Fallback>
                <p:oleObj name="Equation" r:id="rId8" imgW="2123017" imgH="744105" progId="Equation.DSMT4">
                  <p:embed/>
                  <p:pic>
                    <p:nvPicPr>
                      <p:cNvPr id="0" name=""/>
                      <p:cNvPicPr/>
                      <p:nvPr/>
                    </p:nvPicPr>
                    <p:blipFill>
                      <a:blip r:embed="rId9"/>
                      <a:stretch>
                        <a:fillRect/>
                      </a:stretch>
                    </p:blipFill>
                    <p:spPr>
                      <a:xfrm>
                        <a:off x="6081176" y="5500683"/>
                        <a:ext cx="2743353" cy="962328"/>
                      </a:xfrm>
                      <a:prstGeom prst="rect">
                        <a:avLst/>
                      </a:prstGeom>
                    </p:spPr>
                  </p:pic>
                </p:oleObj>
              </mc:Fallback>
            </mc:AlternateContent>
          </a:graphicData>
        </a:graphic>
      </p:graphicFrame>
    </p:spTree>
    <p:extLst>
      <p:ext uri="{BB962C8B-B14F-4D97-AF65-F5344CB8AC3E}">
        <p14:creationId xmlns:p14="http://schemas.microsoft.com/office/powerpoint/2010/main" val="8415729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3349704" y="113429"/>
            <a:ext cx="6220180" cy="668730"/>
          </a:xfrm>
        </p:spPr>
        <p:txBody>
          <a:bodyPr>
            <a:noAutofit/>
          </a:bodyPr>
          <a:lstStyle/>
          <a:p>
            <a:r>
              <a:rPr lang="en-US" sz="3600" b="1" u="sng">
                <a:latin typeface="+mn-lt"/>
              </a:rPr>
              <a:t>3He – Excitations (Super Fluid)</a:t>
            </a:r>
            <a:endParaRPr lang="en-US" sz="4800" b="1" u="sng">
              <a:latin typeface="+mn-lt"/>
            </a:endParaRPr>
          </a:p>
        </p:txBody>
      </p:sp>
      <p:sp>
        <p:nvSpPr>
          <p:cNvPr id="29" name="TextBox 28">
            <a:extLst>
              <a:ext uri="{FF2B5EF4-FFF2-40B4-BE49-F238E27FC236}">
                <a16:creationId xmlns:a16="http://schemas.microsoft.com/office/drawing/2014/main" id="{9F5F4F97-3C98-47E7-B659-1BEF6C3BD8A3}"/>
              </a:ext>
            </a:extLst>
          </p:cNvPr>
          <p:cNvSpPr txBox="1"/>
          <p:nvPr/>
        </p:nvSpPr>
        <p:spPr>
          <a:xfrm>
            <a:off x="418404" y="1129148"/>
            <a:ext cx="4881184" cy="830997"/>
          </a:xfrm>
          <a:prstGeom prst="rect">
            <a:avLst/>
          </a:prstGeom>
          <a:noFill/>
        </p:spPr>
        <p:txBody>
          <a:bodyPr wrap="square" rtlCol="0">
            <a:spAutoFit/>
          </a:bodyPr>
          <a:lstStyle/>
          <a:p>
            <a:r>
              <a:rPr lang="en-US" sz="1600" b="1"/>
              <a:t>Balien-Werthammer State</a:t>
            </a:r>
            <a:endParaRPr lang="en-US" sz="1600"/>
          </a:p>
          <a:p>
            <a:r>
              <a:rPr lang="en-US" sz="1600"/>
              <a:t>So the parameterization that describes the B phase of the </a:t>
            </a:r>
            <a:r>
              <a:rPr lang="en-US" sz="1600" baseline="30000"/>
              <a:t>3</a:t>
            </a:r>
            <a:r>
              <a:rPr lang="en-US" sz="1600"/>
              <a:t>He super fluid is:</a:t>
            </a:r>
          </a:p>
        </p:txBody>
      </p:sp>
      <p:graphicFrame>
        <p:nvGraphicFramePr>
          <p:cNvPr id="10" name="Object 9">
            <a:extLst>
              <a:ext uri="{FF2B5EF4-FFF2-40B4-BE49-F238E27FC236}">
                <a16:creationId xmlns:a16="http://schemas.microsoft.com/office/drawing/2014/main" id="{D76090EF-F2A4-4E5A-93B0-E136127EDE74}"/>
              </a:ext>
            </a:extLst>
          </p:cNvPr>
          <p:cNvGraphicFramePr>
            <a:graphicFrameLocks noChangeAspect="1"/>
          </p:cNvGraphicFramePr>
          <p:nvPr>
            <p:extLst>
              <p:ext uri="{D42A27DB-BD31-4B8C-83A1-F6EECF244321}">
                <p14:modId xmlns:p14="http://schemas.microsoft.com/office/powerpoint/2010/main" val="3010868367"/>
              </p:ext>
            </p:extLst>
          </p:nvPr>
        </p:nvGraphicFramePr>
        <p:xfrm>
          <a:off x="514657" y="2101772"/>
          <a:ext cx="3418246" cy="1047825"/>
        </p:xfrm>
        <a:graphic>
          <a:graphicData uri="http://schemas.openxmlformats.org/presentationml/2006/ole">
            <mc:AlternateContent xmlns:mc="http://schemas.openxmlformats.org/markup-compatibility/2006">
              <mc:Choice xmlns:v="urn:schemas-microsoft-com:vml" Requires="v">
                <p:oleObj name="Equation" r:id="rId2" imgW="2646574" imgH="810801" progId="Equation.DSMT4">
                  <p:embed/>
                </p:oleObj>
              </mc:Choice>
              <mc:Fallback>
                <p:oleObj name="Equation" r:id="rId2" imgW="2646574" imgH="810801" progId="Equation.DSMT4">
                  <p:embed/>
                  <p:pic>
                    <p:nvPicPr>
                      <p:cNvPr id="0" name=""/>
                      <p:cNvPicPr/>
                      <p:nvPr/>
                    </p:nvPicPr>
                    <p:blipFill>
                      <a:blip r:embed="rId3"/>
                      <a:stretch>
                        <a:fillRect/>
                      </a:stretch>
                    </p:blipFill>
                    <p:spPr>
                      <a:xfrm>
                        <a:off x="514657" y="2101772"/>
                        <a:ext cx="3418246" cy="1047825"/>
                      </a:xfrm>
                      <a:prstGeom prst="rect">
                        <a:avLst/>
                      </a:prstGeom>
                    </p:spPr>
                  </p:pic>
                </p:oleObj>
              </mc:Fallback>
            </mc:AlternateContent>
          </a:graphicData>
        </a:graphic>
      </p:graphicFrame>
      <p:graphicFrame>
        <p:nvGraphicFramePr>
          <p:cNvPr id="35" name="Object 34">
            <a:extLst>
              <a:ext uri="{FF2B5EF4-FFF2-40B4-BE49-F238E27FC236}">
                <a16:creationId xmlns:a16="http://schemas.microsoft.com/office/drawing/2014/main" id="{F432DD14-1723-4A6A-A42E-266321A7DAE1}"/>
              </a:ext>
            </a:extLst>
          </p:cNvPr>
          <p:cNvGraphicFramePr>
            <a:graphicFrameLocks noChangeAspect="1"/>
          </p:cNvGraphicFramePr>
          <p:nvPr>
            <p:extLst>
              <p:ext uri="{D42A27DB-BD31-4B8C-83A1-F6EECF244321}">
                <p14:modId xmlns:p14="http://schemas.microsoft.com/office/powerpoint/2010/main" val="2367447546"/>
              </p:ext>
            </p:extLst>
          </p:nvPr>
        </p:nvGraphicFramePr>
        <p:xfrm>
          <a:off x="519652" y="3729701"/>
          <a:ext cx="2019683" cy="690303"/>
        </p:xfrm>
        <a:graphic>
          <a:graphicData uri="http://schemas.openxmlformats.org/presentationml/2006/ole">
            <mc:AlternateContent xmlns:mc="http://schemas.openxmlformats.org/markup-compatibility/2006">
              <mc:Choice xmlns:v="urn:schemas-microsoft-com:vml" Requires="v">
                <p:oleObj name="Equation" r:id="rId4" imgW="1313752" imgH="448482" progId="Equation.DSMT4">
                  <p:embed/>
                </p:oleObj>
              </mc:Choice>
              <mc:Fallback>
                <p:oleObj name="Equation" r:id="rId4" imgW="1313752" imgH="448482" progId="Equation.DSMT4">
                  <p:embed/>
                  <p:pic>
                    <p:nvPicPr>
                      <p:cNvPr id="9" name="Object 8">
                        <a:extLst>
                          <a:ext uri="{FF2B5EF4-FFF2-40B4-BE49-F238E27FC236}">
                            <a16:creationId xmlns:a16="http://schemas.microsoft.com/office/drawing/2014/main" id="{BD458BE8-DB9F-4E5D-B08B-F7FF061D21CA}"/>
                          </a:ext>
                        </a:extLst>
                      </p:cNvPr>
                      <p:cNvPicPr/>
                      <p:nvPr/>
                    </p:nvPicPr>
                    <p:blipFill>
                      <a:blip r:embed="rId5"/>
                      <a:stretch>
                        <a:fillRect/>
                      </a:stretch>
                    </p:blipFill>
                    <p:spPr>
                      <a:xfrm>
                        <a:off x="519652" y="3729701"/>
                        <a:ext cx="2019683" cy="690303"/>
                      </a:xfrm>
                      <a:prstGeom prst="rect">
                        <a:avLst/>
                      </a:prstGeom>
                    </p:spPr>
                  </p:pic>
                </p:oleObj>
              </mc:Fallback>
            </mc:AlternateContent>
          </a:graphicData>
        </a:graphic>
      </p:graphicFrame>
      <p:sp>
        <p:nvSpPr>
          <p:cNvPr id="36" name="TextBox 35">
            <a:extLst>
              <a:ext uri="{FF2B5EF4-FFF2-40B4-BE49-F238E27FC236}">
                <a16:creationId xmlns:a16="http://schemas.microsoft.com/office/drawing/2014/main" id="{6D8DC288-D1E3-45A9-9289-228E559B7537}"/>
              </a:ext>
            </a:extLst>
          </p:cNvPr>
          <p:cNvSpPr txBox="1"/>
          <p:nvPr/>
        </p:nvSpPr>
        <p:spPr>
          <a:xfrm>
            <a:off x="418403" y="3321752"/>
            <a:ext cx="4116986" cy="338554"/>
          </a:xfrm>
          <a:prstGeom prst="rect">
            <a:avLst/>
          </a:prstGeom>
          <a:noFill/>
        </p:spPr>
        <p:txBody>
          <a:bodyPr wrap="square" rtlCol="0">
            <a:spAutoFit/>
          </a:bodyPr>
          <a:lstStyle/>
          <a:p>
            <a:r>
              <a:rPr lang="en-US" sz="1600"/>
              <a:t>This makes the gap (squared) matrix come to:  </a:t>
            </a:r>
          </a:p>
        </p:txBody>
      </p:sp>
      <p:sp>
        <p:nvSpPr>
          <p:cNvPr id="37" name="TextBox 36">
            <a:extLst>
              <a:ext uri="{FF2B5EF4-FFF2-40B4-BE49-F238E27FC236}">
                <a16:creationId xmlns:a16="http://schemas.microsoft.com/office/drawing/2014/main" id="{EB8758E5-1796-4784-94ED-EA47BB155F2C}"/>
              </a:ext>
            </a:extLst>
          </p:cNvPr>
          <p:cNvSpPr txBox="1"/>
          <p:nvPr/>
        </p:nvSpPr>
        <p:spPr>
          <a:xfrm>
            <a:off x="418403" y="4489399"/>
            <a:ext cx="4349882" cy="338554"/>
          </a:xfrm>
          <a:prstGeom prst="rect">
            <a:avLst/>
          </a:prstGeom>
          <a:noFill/>
        </p:spPr>
        <p:txBody>
          <a:bodyPr wrap="square" rtlCol="0">
            <a:spAutoFit/>
          </a:bodyPr>
          <a:lstStyle/>
          <a:p>
            <a:r>
              <a:rPr lang="en-US" sz="1600"/>
              <a:t>eigenvalues and eigenvectors are obviously, again:</a:t>
            </a:r>
          </a:p>
        </p:txBody>
      </p:sp>
      <p:graphicFrame>
        <p:nvGraphicFramePr>
          <p:cNvPr id="38" name="Object 37">
            <a:extLst>
              <a:ext uri="{FF2B5EF4-FFF2-40B4-BE49-F238E27FC236}">
                <a16:creationId xmlns:a16="http://schemas.microsoft.com/office/drawing/2014/main" id="{0C31999D-1705-4A06-9C9A-6B2A3720173F}"/>
              </a:ext>
            </a:extLst>
          </p:cNvPr>
          <p:cNvGraphicFramePr>
            <a:graphicFrameLocks noChangeAspect="1"/>
          </p:cNvGraphicFramePr>
          <p:nvPr>
            <p:extLst>
              <p:ext uri="{D42A27DB-BD31-4B8C-83A1-F6EECF244321}">
                <p14:modId xmlns:p14="http://schemas.microsoft.com/office/powerpoint/2010/main" val="990802846"/>
              </p:ext>
            </p:extLst>
          </p:nvPr>
        </p:nvGraphicFramePr>
        <p:xfrm>
          <a:off x="514657" y="5022329"/>
          <a:ext cx="1785730" cy="1045248"/>
        </p:xfrm>
        <a:graphic>
          <a:graphicData uri="http://schemas.openxmlformats.org/presentationml/2006/ole">
            <mc:AlternateContent xmlns:mc="http://schemas.openxmlformats.org/markup-compatibility/2006">
              <mc:Choice xmlns:v="urn:schemas-microsoft-com:vml" Requires="v">
                <p:oleObj name="Equation" r:id="rId6" imgW="1189969" imgH="696157" progId="Equation.DSMT4">
                  <p:embed/>
                </p:oleObj>
              </mc:Choice>
              <mc:Fallback>
                <p:oleObj name="Equation" r:id="rId6" imgW="1189969" imgH="696157" progId="Equation.DSMT4">
                  <p:embed/>
                  <p:pic>
                    <p:nvPicPr>
                      <p:cNvPr id="11" name="Object 10">
                        <a:extLst>
                          <a:ext uri="{FF2B5EF4-FFF2-40B4-BE49-F238E27FC236}">
                            <a16:creationId xmlns:a16="http://schemas.microsoft.com/office/drawing/2014/main" id="{CE0D059B-60EF-4DE0-B1D6-A2F74FFAF4CE}"/>
                          </a:ext>
                        </a:extLst>
                      </p:cNvPr>
                      <p:cNvPicPr/>
                      <p:nvPr/>
                    </p:nvPicPr>
                    <p:blipFill>
                      <a:blip r:embed="rId7"/>
                      <a:stretch>
                        <a:fillRect/>
                      </a:stretch>
                    </p:blipFill>
                    <p:spPr>
                      <a:xfrm>
                        <a:off x="514657" y="5022329"/>
                        <a:ext cx="1785730" cy="1045248"/>
                      </a:xfrm>
                      <a:prstGeom prst="rect">
                        <a:avLst/>
                      </a:prstGeom>
                      <a:ln>
                        <a:solidFill>
                          <a:srgbClr val="002060"/>
                        </a:solidFill>
                      </a:ln>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39" name="Ink 38">
                <a:extLst>
                  <a:ext uri="{FF2B5EF4-FFF2-40B4-BE49-F238E27FC236}">
                    <a16:creationId xmlns:a16="http://schemas.microsoft.com/office/drawing/2014/main" id="{55D587B3-195C-4915-9117-B56022B9B88B}"/>
                  </a:ext>
                </a:extLst>
              </p14:cNvPr>
              <p14:cNvContentPartPr/>
              <p14:nvPr/>
            </p14:nvContentPartPr>
            <p14:xfrm>
              <a:off x="2629810" y="5329219"/>
              <a:ext cx="360" cy="360"/>
            </p14:xfrm>
          </p:contentPart>
        </mc:Choice>
        <mc:Fallback xmlns="">
          <p:pic>
            <p:nvPicPr>
              <p:cNvPr id="39" name="Ink 38">
                <a:extLst>
                  <a:ext uri="{FF2B5EF4-FFF2-40B4-BE49-F238E27FC236}">
                    <a16:creationId xmlns:a16="http://schemas.microsoft.com/office/drawing/2014/main" id="{55D587B3-195C-4915-9117-B56022B9B88B}"/>
                  </a:ext>
                </a:extLst>
              </p:cNvPr>
              <p:cNvPicPr/>
              <p:nvPr/>
            </p:nvPicPr>
            <p:blipFill>
              <a:blip r:embed="rId10"/>
              <a:stretch>
                <a:fillRect/>
              </a:stretch>
            </p:blipFill>
            <p:spPr>
              <a:xfrm>
                <a:off x="2621170" y="5320219"/>
                <a:ext cx="18000" cy="18000"/>
              </a:xfrm>
              <a:prstGeom prst="rect">
                <a:avLst/>
              </a:prstGeom>
            </p:spPr>
          </p:pic>
        </mc:Fallback>
      </mc:AlternateContent>
      <p:graphicFrame>
        <p:nvGraphicFramePr>
          <p:cNvPr id="15" name="Object 14">
            <a:extLst>
              <a:ext uri="{FF2B5EF4-FFF2-40B4-BE49-F238E27FC236}">
                <a16:creationId xmlns:a16="http://schemas.microsoft.com/office/drawing/2014/main" id="{CD8DDD7D-C076-4797-B8F1-E85E55BE69ED}"/>
              </a:ext>
            </a:extLst>
          </p:cNvPr>
          <p:cNvGraphicFramePr>
            <a:graphicFrameLocks noChangeAspect="1"/>
          </p:cNvGraphicFramePr>
          <p:nvPr>
            <p:extLst>
              <p:ext uri="{D42A27DB-BD31-4B8C-83A1-F6EECF244321}">
                <p14:modId xmlns:p14="http://schemas.microsoft.com/office/powerpoint/2010/main" val="4079316517"/>
              </p:ext>
            </p:extLst>
          </p:nvPr>
        </p:nvGraphicFramePr>
        <p:xfrm>
          <a:off x="5702709" y="1592383"/>
          <a:ext cx="5676900" cy="1644650"/>
        </p:xfrm>
        <a:graphic>
          <a:graphicData uri="http://schemas.openxmlformats.org/presentationml/2006/ole">
            <mc:AlternateContent xmlns:mc="http://schemas.openxmlformats.org/markup-compatibility/2006">
              <mc:Choice xmlns:v="urn:schemas-microsoft-com:vml" Requires="v">
                <p:oleObj name="Equation" r:id="rId11" imgW="4825800" imgH="1396800" progId="Equation.DSMT4">
                  <p:embed/>
                </p:oleObj>
              </mc:Choice>
              <mc:Fallback>
                <p:oleObj name="Equation" r:id="rId11" imgW="4825800" imgH="1396800" progId="Equation.DSMT4">
                  <p:embed/>
                  <p:pic>
                    <p:nvPicPr>
                      <p:cNvPr id="0" name=""/>
                      <p:cNvPicPr/>
                      <p:nvPr/>
                    </p:nvPicPr>
                    <p:blipFill>
                      <a:blip r:embed="rId12"/>
                      <a:stretch>
                        <a:fillRect/>
                      </a:stretch>
                    </p:blipFill>
                    <p:spPr>
                      <a:xfrm>
                        <a:off x="5702709" y="1592383"/>
                        <a:ext cx="5676900" cy="1644650"/>
                      </a:xfrm>
                      <a:prstGeom prst="rect">
                        <a:avLst/>
                      </a:prstGeom>
                    </p:spPr>
                  </p:pic>
                </p:oleObj>
              </mc:Fallback>
            </mc:AlternateContent>
          </a:graphicData>
        </a:graphic>
      </p:graphicFrame>
      <p:sp>
        <p:nvSpPr>
          <p:cNvPr id="40" name="TextBox 39">
            <a:extLst>
              <a:ext uri="{FF2B5EF4-FFF2-40B4-BE49-F238E27FC236}">
                <a16:creationId xmlns:a16="http://schemas.microsoft.com/office/drawing/2014/main" id="{E3848703-84BC-43A1-AEB9-65184AAF27DA}"/>
              </a:ext>
            </a:extLst>
          </p:cNvPr>
          <p:cNvSpPr txBox="1"/>
          <p:nvPr/>
        </p:nvSpPr>
        <p:spPr>
          <a:xfrm>
            <a:off x="5702709" y="3334281"/>
            <a:ext cx="5781368" cy="338554"/>
          </a:xfrm>
          <a:prstGeom prst="rect">
            <a:avLst/>
          </a:prstGeom>
          <a:noFill/>
        </p:spPr>
        <p:txBody>
          <a:bodyPr wrap="square" rtlCol="0">
            <a:spAutoFit/>
          </a:bodyPr>
          <a:lstStyle/>
          <a:p>
            <a:r>
              <a:rPr lang="en-US" sz="1600"/>
              <a:t>Of course take </a:t>
            </a:r>
            <a:r>
              <a:rPr lang="el-GR" sz="1600">
                <a:latin typeface="Calibri" panose="020F0502020204030204" pitchFamily="34" charset="0"/>
                <a:cs typeface="Calibri" panose="020F0502020204030204" pitchFamily="34" charset="0"/>
              </a:rPr>
              <a:t>η</a:t>
            </a:r>
            <a:r>
              <a:rPr lang="en-US" sz="1600">
                <a:latin typeface="Calibri" panose="020F0502020204030204" pitchFamily="34" charset="0"/>
                <a:cs typeface="Calibri" panose="020F0502020204030204" pitchFamily="34" charset="0"/>
              </a:rPr>
              <a:t>(k) to be constant within that energy window.</a:t>
            </a:r>
            <a:endParaRPr lang="en-US" sz="1600"/>
          </a:p>
        </p:txBody>
      </p:sp>
      <p:graphicFrame>
        <p:nvGraphicFramePr>
          <p:cNvPr id="20" name="Object 19">
            <a:extLst>
              <a:ext uri="{FF2B5EF4-FFF2-40B4-BE49-F238E27FC236}">
                <a16:creationId xmlns:a16="http://schemas.microsoft.com/office/drawing/2014/main" id="{DEE896F8-4B33-4358-A513-54F9D7A221BA}"/>
              </a:ext>
            </a:extLst>
          </p:cNvPr>
          <p:cNvGraphicFramePr>
            <a:graphicFrameLocks noChangeAspect="1"/>
          </p:cNvGraphicFramePr>
          <p:nvPr>
            <p:extLst>
              <p:ext uri="{D42A27DB-BD31-4B8C-83A1-F6EECF244321}">
                <p14:modId xmlns:p14="http://schemas.microsoft.com/office/powerpoint/2010/main" val="3907788161"/>
              </p:ext>
            </p:extLst>
          </p:nvPr>
        </p:nvGraphicFramePr>
        <p:xfrm>
          <a:off x="5758272" y="3847837"/>
          <a:ext cx="1718187" cy="346024"/>
        </p:xfrm>
        <a:graphic>
          <a:graphicData uri="http://schemas.openxmlformats.org/presentationml/2006/ole">
            <mc:AlternateContent xmlns:mc="http://schemas.openxmlformats.org/markup-compatibility/2006">
              <mc:Choice xmlns:v="urn:schemas-microsoft-com:vml" Requires="v">
                <p:oleObj name="Equation" r:id="rId13" imgW="1370965" imgH="276516" progId="Equation.DSMT4">
                  <p:embed/>
                </p:oleObj>
              </mc:Choice>
              <mc:Fallback>
                <p:oleObj name="Equation" r:id="rId13" imgW="1370965" imgH="276516" progId="Equation.DSMT4">
                  <p:embed/>
                  <p:pic>
                    <p:nvPicPr>
                      <p:cNvPr id="0" name=""/>
                      <p:cNvPicPr/>
                      <p:nvPr/>
                    </p:nvPicPr>
                    <p:blipFill>
                      <a:blip r:embed="rId14"/>
                      <a:stretch>
                        <a:fillRect/>
                      </a:stretch>
                    </p:blipFill>
                    <p:spPr>
                      <a:xfrm>
                        <a:off x="5758272" y="3847837"/>
                        <a:ext cx="1718187" cy="346024"/>
                      </a:xfrm>
                      <a:prstGeom prst="rect">
                        <a:avLst/>
                      </a:prstGeom>
                    </p:spPr>
                  </p:pic>
                </p:oleObj>
              </mc:Fallback>
            </mc:AlternateContent>
          </a:graphicData>
        </a:graphic>
      </p:graphicFrame>
      <p:sp>
        <p:nvSpPr>
          <p:cNvPr id="41" name="TextBox 40">
            <a:extLst>
              <a:ext uri="{FF2B5EF4-FFF2-40B4-BE49-F238E27FC236}">
                <a16:creationId xmlns:a16="http://schemas.microsoft.com/office/drawing/2014/main" id="{7D3B9685-7415-4C9C-AEAC-39DE73162D93}"/>
              </a:ext>
            </a:extLst>
          </p:cNvPr>
          <p:cNvSpPr txBox="1"/>
          <p:nvPr/>
        </p:nvSpPr>
        <p:spPr>
          <a:xfrm>
            <a:off x="5600955" y="1257597"/>
            <a:ext cx="4349882" cy="338554"/>
          </a:xfrm>
          <a:prstGeom prst="rect">
            <a:avLst/>
          </a:prstGeom>
          <a:noFill/>
        </p:spPr>
        <p:txBody>
          <a:bodyPr wrap="square" rtlCol="0">
            <a:spAutoFit/>
          </a:bodyPr>
          <a:lstStyle/>
          <a:p>
            <a:r>
              <a:rPr lang="en-US" sz="1600"/>
              <a:t>Filling these into the gap equation:</a:t>
            </a:r>
          </a:p>
        </p:txBody>
      </p:sp>
      <p:sp>
        <p:nvSpPr>
          <p:cNvPr id="42" name="TextBox 41">
            <a:extLst>
              <a:ext uri="{FF2B5EF4-FFF2-40B4-BE49-F238E27FC236}">
                <a16:creationId xmlns:a16="http://schemas.microsoft.com/office/drawing/2014/main" id="{CB50D8F9-E392-4F14-8E14-A02800DD734D}"/>
              </a:ext>
            </a:extLst>
          </p:cNvPr>
          <p:cNvSpPr txBox="1"/>
          <p:nvPr/>
        </p:nvSpPr>
        <p:spPr>
          <a:xfrm>
            <a:off x="5702709" y="4368863"/>
            <a:ext cx="6187922" cy="584775"/>
          </a:xfrm>
          <a:prstGeom prst="rect">
            <a:avLst/>
          </a:prstGeom>
          <a:noFill/>
        </p:spPr>
        <p:txBody>
          <a:bodyPr wrap="square" rtlCol="0">
            <a:spAutoFit/>
          </a:bodyPr>
          <a:lstStyle/>
          <a:p>
            <a:r>
              <a:rPr lang="en-US" sz="1600"/>
              <a:t>That angular integral/sum can be done, </a:t>
            </a:r>
            <a:r>
              <a:rPr lang="el-GR" sz="1600">
                <a:latin typeface="Calibri" panose="020F0502020204030204" pitchFamily="34" charset="0"/>
                <a:cs typeface="Calibri" panose="020F0502020204030204" pitchFamily="34" charset="0"/>
              </a:rPr>
              <a:t>η</a:t>
            </a:r>
            <a:r>
              <a:rPr lang="en-US" sz="1600">
                <a:latin typeface="Calibri" panose="020F0502020204030204" pitchFamily="34" charset="0"/>
                <a:cs typeface="Calibri" panose="020F0502020204030204" pitchFamily="34" charset="0"/>
              </a:rPr>
              <a:t>’s canceled out, and we get BCS-like gap equation:</a:t>
            </a:r>
            <a:endParaRPr lang="en-US" sz="1600"/>
          </a:p>
        </p:txBody>
      </p:sp>
      <p:graphicFrame>
        <p:nvGraphicFramePr>
          <p:cNvPr id="22" name="Object 21">
            <a:extLst>
              <a:ext uri="{FF2B5EF4-FFF2-40B4-BE49-F238E27FC236}">
                <a16:creationId xmlns:a16="http://schemas.microsoft.com/office/drawing/2014/main" id="{C6414DAE-DB1E-46ED-93F1-E3E02D485429}"/>
              </a:ext>
            </a:extLst>
          </p:cNvPr>
          <p:cNvGraphicFramePr>
            <a:graphicFrameLocks noChangeAspect="1"/>
          </p:cNvGraphicFramePr>
          <p:nvPr>
            <p:extLst>
              <p:ext uri="{D42A27DB-BD31-4B8C-83A1-F6EECF244321}">
                <p14:modId xmlns:p14="http://schemas.microsoft.com/office/powerpoint/2010/main" val="1513887585"/>
              </p:ext>
            </p:extLst>
          </p:nvPr>
        </p:nvGraphicFramePr>
        <p:xfrm>
          <a:off x="5758272" y="5222406"/>
          <a:ext cx="3100593" cy="1067740"/>
        </p:xfrm>
        <a:graphic>
          <a:graphicData uri="http://schemas.openxmlformats.org/presentationml/2006/ole">
            <mc:AlternateContent xmlns:mc="http://schemas.openxmlformats.org/markup-compatibility/2006">
              <mc:Choice xmlns:v="urn:schemas-microsoft-com:vml" Requires="v">
                <p:oleObj name="Equation" r:id="rId15" imgW="2494365" imgH="858389" progId="Equation.DSMT4">
                  <p:embed/>
                </p:oleObj>
              </mc:Choice>
              <mc:Fallback>
                <p:oleObj name="Equation" r:id="rId15" imgW="2494365" imgH="858389" progId="Equation.DSMT4">
                  <p:embed/>
                  <p:pic>
                    <p:nvPicPr>
                      <p:cNvPr id="0" name=""/>
                      <p:cNvPicPr/>
                      <p:nvPr/>
                    </p:nvPicPr>
                    <p:blipFill>
                      <a:blip r:embed="rId16"/>
                      <a:stretch>
                        <a:fillRect/>
                      </a:stretch>
                    </p:blipFill>
                    <p:spPr>
                      <a:xfrm>
                        <a:off x="5758272" y="5222406"/>
                        <a:ext cx="3100593" cy="1067740"/>
                      </a:xfrm>
                      <a:prstGeom prst="rect">
                        <a:avLst/>
                      </a:prstGeom>
                    </p:spPr>
                  </p:pic>
                </p:oleObj>
              </mc:Fallback>
            </mc:AlternateContent>
          </a:graphicData>
        </a:graphic>
      </p:graphicFrame>
      <p:sp>
        <p:nvSpPr>
          <p:cNvPr id="25" name="Rectangle 2">
            <a:extLst>
              <a:ext uri="{FF2B5EF4-FFF2-40B4-BE49-F238E27FC236}">
                <a16:creationId xmlns:a16="http://schemas.microsoft.com/office/drawing/2014/main" id="{7617E73B-BAA4-4036-9571-EAF80F20FDE5}"/>
              </a:ext>
            </a:extLst>
          </p:cNvPr>
          <p:cNvSpPr>
            <a:spLocks noChangeArrowheads="1"/>
          </p:cNvSpPr>
          <p:nvPr/>
        </p:nvSpPr>
        <p:spPr bwMode="auto">
          <a:xfrm>
            <a:off x="9206045" y="50223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44" name="Picture 43">
            <a:extLst>
              <a:ext uri="{FF2B5EF4-FFF2-40B4-BE49-F238E27FC236}">
                <a16:creationId xmlns:a16="http://schemas.microsoft.com/office/drawing/2014/main" id="{DABA4A7E-3208-4D81-AD35-309829A94634}"/>
              </a:ext>
            </a:extLst>
          </p:cNvPr>
          <p:cNvPicPr>
            <a:picLocks noChangeAspect="1"/>
          </p:cNvPicPr>
          <p:nvPr/>
        </p:nvPicPr>
        <p:blipFill>
          <a:blip r:embed="rId17"/>
          <a:stretch>
            <a:fillRect/>
          </a:stretch>
        </p:blipFill>
        <p:spPr>
          <a:xfrm>
            <a:off x="9373237" y="4939828"/>
            <a:ext cx="2218993" cy="1350318"/>
          </a:xfrm>
          <a:prstGeom prst="rect">
            <a:avLst/>
          </a:prstGeom>
        </p:spPr>
      </p:pic>
    </p:spTree>
    <p:extLst>
      <p:ext uri="{BB962C8B-B14F-4D97-AF65-F5344CB8AC3E}">
        <p14:creationId xmlns:p14="http://schemas.microsoft.com/office/powerpoint/2010/main" val="13577207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3349704" y="113429"/>
            <a:ext cx="6220180" cy="668730"/>
          </a:xfrm>
        </p:spPr>
        <p:txBody>
          <a:bodyPr>
            <a:noAutofit/>
          </a:bodyPr>
          <a:lstStyle/>
          <a:p>
            <a:r>
              <a:rPr lang="en-US" sz="3600" b="1" u="sng">
                <a:latin typeface="+mn-lt"/>
              </a:rPr>
              <a:t>3He – Excitations (Super Fluid)</a:t>
            </a:r>
            <a:endParaRPr lang="en-US" sz="4800" b="1" u="sng">
              <a:latin typeface="+mn-lt"/>
            </a:endParaRPr>
          </a:p>
        </p:txBody>
      </p:sp>
      <p:sp>
        <p:nvSpPr>
          <p:cNvPr id="29" name="TextBox 28">
            <a:extLst>
              <a:ext uri="{FF2B5EF4-FFF2-40B4-BE49-F238E27FC236}">
                <a16:creationId xmlns:a16="http://schemas.microsoft.com/office/drawing/2014/main" id="{9F5F4F97-3C98-47E7-B659-1BEF6C3BD8A3}"/>
              </a:ext>
            </a:extLst>
          </p:cNvPr>
          <p:cNvSpPr txBox="1"/>
          <p:nvPr/>
        </p:nvSpPr>
        <p:spPr>
          <a:xfrm>
            <a:off x="418404" y="1129148"/>
            <a:ext cx="4881184" cy="861774"/>
          </a:xfrm>
          <a:prstGeom prst="rect">
            <a:avLst/>
          </a:prstGeom>
          <a:noFill/>
        </p:spPr>
        <p:txBody>
          <a:bodyPr wrap="square" rtlCol="0">
            <a:spAutoFit/>
          </a:bodyPr>
          <a:lstStyle/>
          <a:p>
            <a:pPr marL="0" marR="0">
              <a:spcBef>
                <a:spcPts val="0"/>
              </a:spcBef>
              <a:spcAft>
                <a:spcPts val="0"/>
              </a:spcAft>
            </a:pPr>
            <a:r>
              <a:rPr lang="en-US" sz="1600" b="1">
                <a:effectLst/>
                <a:latin typeface="Calibri" panose="020F0502020204030204" pitchFamily="34" charset="0"/>
                <a:ea typeface="Times New Roman" panose="02020603050405020304" pitchFamily="18" charset="0"/>
              </a:rPr>
              <a:t>Anderson-Brinkman-Morrel State</a:t>
            </a:r>
            <a:endParaRPr lang="en-US" sz="1600">
              <a:effectLst/>
              <a:latin typeface="Times New Roman" panose="02020603050405020304" pitchFamily="18" charset="0"/>
              <a:ea typeface="Times New Roman" panose="02020603050405020304" pitchFamily="18" charset="0"/>
            </a:endParaRPr>
          </a:p>
          <a:p>
            <a:r>
              <a:rPr lang="en-US" sz="1600"/>
              <a:t>So the parameterization that describes the A phase of the </a:t>
            </a:r>
            <a:r>
              <a:rPr lang="en-US" sz="1600" baseline="30000"/>
              <a:t>3</a:t>
            </a:r>
            <a:r>
              <a:rPr lang="en-US" sz="1600"/>
              <a:t>He super fluid is something like:</a:t>
            </a:r>
          </a:p>
        </p:txBody>
      </p:sp>
      <p:graphicFrame>
        <p:nvGraphicFramePr>
          <p:cNvPr id="10" name="Object 9">
            <a:extLst>
              <a:ext uri="{FF2B5EF4-FFF2-40B4-BE49-F238E27FC236}">
                <a16:creationId xmlns:a16="http://schemas.microsoft.com/office/drawing/2014/main" id="{D76090EF-F2A4-4E5A-93B0-E136127EDE74}"/>
              </a:ext>
            </a:extLst>
          </p:cNvPr>
          <p:cNvGraphicFramePr>
            <a:graphicFrameLocks noChangeAspect="1"/>
          </p:cNvGraphicFramePr>
          <p:nvPr>
            <p:extLst>
              <p:ext uri="{D42A27DB-BD31-4B8C-83A1-F6EECF244321}">
                <p14:modId xmlns:p14="http://schemas.microsoft.com/office/powerpoint/2010/main" val="1692510537"/>
              </p:ext>
            </p:extLst>
          </p:nvPr>
        </p:nvGraphicFramePr>
        <p:xfrm>
          <a:off x="500485" y="2102329"/>
          <a:ext cx="3346450" cy="1049338"/>
        </p:xfrm>
        <a:graphic>
          <a:graphicData uri="http://schemas.openxmlformats.org/presentationml/2006/ole">
            <mc:AlternateContent xmlns:mc="http://schemas.openxmlformats.org/markup-compatibility/2006">
              <mc:Choice xmlns:v="urn:schemas-microsoft-com:vml" Requires="v">
                <p:oleObj name="Equation" r:id="rId2" imgW="2590560" imgH="812520" progId="Equation.DSMT4">
                  <p:embed/>
                </p:oleObj>
              </mc:Choice>
              <mc:Fallback>
                <p:oleObj name="Equation" r:id="rId2" imgW="2590560" imgH="812520" progId="Equation.DSMT4">
                  <p:embed/>
                  <p:pic>
                    <p:nvPicPr>
                      <p:cNvPr id="10" name="Object 9">
                        <a:extLst>
                          <a:ext uri="{FF2B5EF4-FFF2-40B4-BE49-F238E27FC236}">
                            <a16:creationId xmlns:a16="http://schemas.microsoft.com/office/drawing/2014/main" id="{D76090EF-F2A4-4E5A-93B0-E136127EDE74}"/>
                          </a:ext>
                        </a:extLst>
                      </p:cNvPr>
                      <p:cNvPicPr/>
                      <p:nvPr/>
                    </p:nvPicPr>
                    <p:blipFill>
                      <a:blip r:embed="rId3"/>
                      <a:stretch>
                        <a:fillRect/>
                      </a:stretch>
                    </p:blipFill>
                    <p:spPr>
                      <a:xfrm>
                        <a:off x="500485" y="2102329"/>
                        <a:ext cx="3346450" cy="1049338"/>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F432DD14-1723-4A6A-A42E-266321A7DAE1}"/>
              </a:ext>
            </a:extLst>
          </p:cNvPr>
          <p:cNvGraphicFramePr>
            <a:graphicFrameLocks noChangeAspect="1"/>
          </p:cNvGraphicFramePr>
          <p:nvPr>
            <p:extLst>
              <p:ext uri="{D42A27DB-BD31-4B8C-83A1-F6EECF244321}">
                <p14:modId xmlns:p14="http://schemas.microsoft.com/office/powerpoint/2010/main" val="361706028"/>
              </p:ext>
            </p:extLst>
          </p:nvPr>
        </p:nvGraphicFramePr>
        <p:xfrm>
          <a:off x="454918" y="3711994"/>
          <a:ext cx="3690938" cy="742950"/>
        </p:xfrm>
        <a:graphic>
          <a:graphicData uri="http://schemas.openxmlformats.org/presentationml/2006/ole">
            <mc:AlternateContent xmlns:mc="http://schemas.openxmlformats.org/markup-compatibility/2006">
              <mc:Choice xmlns:v="urn:schemas-microsoft-com:vml" Requires="v">
                <p:oleObj name="Equation" r:id="rId4" imgW="2400120" imgH="482400" progId="Equation.DSMT4">
                  <p:embed/>
                </p:oleObj>
              </mc:Choice>
              <mc:Fallback>
                <p:oleObj name="Equation" r:id="rId4" imgW="2400120" imgH="482400" progId="Equation.DSMT4">
                  <p:embed/>
                  <p:pic>
                    <p:nvPicPr>
                      <p:cNvPr id="35" name="Object 34">
                        <a:extLst>
                          <a:ext uri="{FF2B5EF4-FFF2-40B4-BE49-F238E27FC236}">
                            <a16:creationId xmlns:a16="http://schemas.microsoft.com/office/drawing/2014/main" id="{F432DD14-1723-4A6A-A42E-266321A7DAE1}"/>
                          </a:ext>
                        </a:extLst>
                      </p:cNvPr>
                      <p:cNvPicPr/>
                      <p:nvPr/>
                    </p:nvPicPr>
                    <p:blipFill>
                      <a:blip r:embed="rId5"/>
                      <a:stretch>
                        <a:fillRect/>
                      </a:stretch>
                    </p:blipFill>
                    <p:spPr>
                      <a:xfrm>
                        <a:off x="454918" y="3711994"/>
                        <a:ext cx="3690938" cy="742950"/>
                      </a:xfrm>
                      <a:prstGeom prst="rect">
                        <a:avLst/>
                      </a:prstGeom>
                    </p:spPr>
                  </p:pic>
                </p:oleObj>
              </mc:Fallback>
            </mc:AlternateContent>
          </a:graphicData>
        </a:graphic>
      </p:graphicFrame>
      <p:sp>
        <p:nvSpPr>
          <p:cNvPr id="36" name="TextBox 35">
            <a:extLst>
              <a:ext uri="{FF2B5EF4-FFF2-40B4-BE49-F238E27FC236}">
                <a16:creationId xmlns:a16="http://schemas.microsoft.com/office/drawing/2014/main" id="{6D8DC288-D1E3-45A9-9289-228E559B7537}"/>
              </a:ext>
            </a:extLst>
          </p:cNvPr>
          <p:cNvSpPr txBox="1"/>
          <p:nvPr/>
        </p:nvSpPr>
        <p:spPr>
          <a:xfrm>
            <a:off x="418403" y="3321752"/>
            <a:ext cx="4116986" cy="338554"/>
          </a:xfrm>
          <a:prstGeom prst="rect">
            <a:avLst/>
          </a:prstGeom>
          <a:noFill/>
        </p:spPr>
        <p:txBody>
          <a:bodyPr wrap="square" rtlCol="0">
            <a:spAutoFit/>
          </a:bodyPr>
          <a:lstStyle/>
          <a:p>
            <a:r>
              <a:rPr lang="en-US" sz="1600"/>
              <a:t>This makes the gap (squared) matrix come to:  </a:t>
            </a:r>
          </a:p>
        </p:txBody>
      </p:sp>
      <p:sp>
        <p:nvSpPr>
          <p:cNvPr id="37" name="TextBox 36">
            <a:extLst>
              <a:ext uri="{FF2B5EF4-FFF2-40B4-BE49-F238E27FC236}">
                <a16:creationId xmlns:a16="http://schemas.microsoft.com/office/drawing/2014/main" id="{EB8758E5-1796-4784-94ED-EA47BB155F2C}"/>
              </a:ext>
            </a:extLst>
          </p:cNvPr>
          <p:cNvSpPr txBox="1"/>
          <p:nvPr/>
        </p:nvSpPr>
        <p:spPr>
          <a:xfrm>
            <a:off x="418403" y="4683775"/>
            <a:ext cx="4349882" cy="338554"/>
          </a:xfrm>
          <a:prstGeom prst="rect">
            <a:avLst/>
          </a:prstGeom>
          <a:noFill/>
        </p:spPr>
        <p:txBody>
          <a:bodyPr wrap="square" rtlCol="0">
            <a:spAutoFit/>
          </a:bodyPr>
          <a:lstStyle/>
          <a:p>
            <a:r>
              <a:rPr lang="en-US" sz="1600"/>
              <a:t>eigenvalues and eigenvectors are:</a:t>
            </a:r>
          </a:p>
        </p:txBody>
      </p:sp>
      <p:graphicFrame>
        <p:nvGraphicFramePr>
          <p:cNvPr id="38" name="Object 37">
            <a:extLst>
              <a:ext uri="{FF2B5EF4-FFF2-40B4-BE49-F238E27FC236}">
                <a16:creationId xmlns:a16="http://schemas.microsoft.com/office/drawing/2014/main" id="{0C31999D-1705-4A06-9C9A-6B2A3720173F}"/>
              </a:ext>
            </a:extLst>
          </p:cNvPr>
          <p:cNvGraphicFramePr>
            <a:graphicFrameLocks noChangeAspect="1"/>
          </p:cNvGraphicFramePr>
          <p:nvPr>
            <p:extLst>
              <p:ext uri="{D42A27DB-BD31-4B8C-83A1-F6EECF244321}">
                <p14:modId xmlns:p14="http://schemas.microsoft.com/office/powerpoint/2010/main" val="651870690"/>
              </p:ext>
            </p:extLst>
          </p:nvPr>
        </p:nvGraphicFramePr>
        <p:xfrm>
          <a:off x="500485" y="5222406"/>
          <a:ext cx="2190750" cy="1068388"/>
        </p:xfrm>
        <a:graphic>
          <a:graphicData uri="http://schemas.openxmlformats.org/presentationml/2006/ole">
            <mc:AlternateContent xmlns:mc="http://schemas.openxmlformats.org/markup-compatibility/2006">
              <mc:Choice xmlns:v="urn:schemas-microsoft-com:vml" Requires="v">
                <p:oleObj name="Equation" r:id="rId6" imgW="1460160" imgH="711000" progId="Equation.DSMT4">
                  <p:embed/>
                </p:oleObj>
              </mc:Choice>
              <mc:Fallback>
                <p:oleObj name="Equation" r:id="rId6" imgW="1460160" imgH="711000" progId="Equation.DSMT4">
                  <p:embed/>
                  <p:pic>
                    <p:nvPicPr>
                      <p:cNvPr id="38" name="Object 37">
                        <a:extLst>
                          <a:ext uri="{FF2B5EF4-FFF2-40B4-BE49-F238E27FC236}">
                            <a16:creationId xmlns:a16="http://schemas.microsoft.com/office/drawing/2014/main" id="{0C31999D-1705-4A06-9C9A-6B2A3720173F}"/>
                          </a:ext>
                        </a:extLst>
                      </p:cNvPr>
                      <p:cNvPicPr/>
                      <p:nvPr/>
                    </p:nvPicPr>
                    <p:blipFill>
                      <a:blip r:embed="rId7"/>
                      <a:stretch>
                        <a:fillRect/>
                      </a:stretch>
                    </p:blipFill>
                    <p:spPr>
                      <a:xfrm>
                        <a:off x="500485" y="5222406"/>
                        <a:ext cx="2190750" cy="1068388"/>
                      </a:xfrm>
                      <a:prstGeom prst="rect">
                        <a:avLst/>
                      </a:prstGeom>
                      <a:ln>
                        <a:solidFill>
                          <a:srgbClr val="002060"/>
                        </a:solidFill>
                      </a:ln>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39" name="Ink 38">
                <a:extLst>
                  <a:ext uri="{FF2B5EF4-FFF2-40B4-BE49-F238E27FC236}">
                    <a16:creationId xmlns:a16="http://schemas.microsoft.com/office/drawing/2014/main" id="{55D587B3-195C-4915-9117-B56022B9B88B}"/>
                  </a:ext>
                </a:extLst>
              </p14:cNvPr>
              <p14:cNvContentPartPr/>
              <p14:nvPr/>
            </p14:nvContentPartPr>
            <p14:xfrm>
              <a:off x="2629810" y="5329219"/>
              <a:ext cx="360" cy="360"/>
            </p14:xfrm>
          </p:contentPart>
        </mc:Choice>
        <mc:Fallback xmlns="">
          <p:pic>
            <p:nvPicPr>
              <p:cNvPr id="39" name="Ink 38">
                <a:extLst>
                  <a:ext uri="{FF2B5EF4-FFF2-40B4-BE49-F238E27FC236}">
                    <a16:creationId xmlns:a16="http://schemas.microsoft.com/office/drawing/2014/main" id="{55D587B3-195C-4915-9117-B56022B9B88B}"/>
                  </a:ext>
                </a:extLst>
              </p:cNvPr>
              <p:cNvPicPr/>
              <p:nvPr/>
            </p:nvPicPr>
            <p:blipFill>
              <a:blip r:embed="rId10"/>
              <a:stretch>
                <a:fillRect/>
              </a:stretch>
            </p:blipFill>
            <p:spPr>
              <a:xfrm>
                <a:off x="2621170" y="5320219"/>
                <a:ext cx="18000" cy="18000"/>
              </a:xfrm>
              <a:prstGeom prst="rect">
                <a:avLst/>
              </a:prstGeom>
            </p:spPr>
          </p:pic>
        </mc:Fallback>
      </mc:AlternateContent>
      <p:graphicFrame>
        <p:nvGraphicFramePr>
          <p:cNvPr id="15" name="Object 14">
            <a:extLst>
              <a:ext uri="{FF2B5EF4-FFF2-40B4-BE49-F238E27FC236}">
                <a16:creationId xmlns:a16="http://schemas.microsoft.com/office/drawing/2014/main" id="{CD8DDD7D-C076-4797-B8F1-E85E55BE69ED}"/>
              </a:ext>
            </a:extLst>
          </p:cNvPr>
          <p:cNvGraphicFramePr>
            <a:graphicFrameLocks noChangeAspect="1"/>
          </p:cNvGraphicFramePr>
          <p:nvPr>
            <p:extLst>
              <p:ext uri="{D42A27DB-BD31-4B8C-83A1-F6EECF244321}">
                <p14:modId xmlns:p14="http://schemas.microsoft.com/office/powerpoint/2010/main" val="114091154"/>
              </p:ext>
            </p:extLst>
          </p:nvPr>
        </p:nvGraphicFramePr>
        <p:xfrm>
          <a:off x="5712527" y="1751736"/>
          <a:ext cx="6061069" cy="1519786"/>
        </p:xfrm>
        <a:graphic>
          <a:graphicData uri="http://schemas.openxmlformats.org/presentationml/2006/ole">
            <mc:AlternateContent xmlns:mc="http://schemas.openxmlformats.org/markup-compatibility/2006">
              <mc:Choice xmlns:v="urn:schemas-microsoft-com:vml" Requires="v">
                <p:oleObj name="Equation" r:id="rId11" imgW="5574960" imgH="1396800" progId="Equation.DSMT4">
                  <p:embed/>
                </p:oleObj>
              </mc:Choice>
              <mc:Fallback>
                <p:oleObj name="Equation" r:id="rId11" imgW="5574960" imgH="1396800" progId="Equation.DSMT4">
                  <p:embed/>
                  <p:pic>
                    <p:nvPicPr>
                      <p:cNvPr id="15" name="Object 14">
                        <a:extLst>
                          <a:ext uri="{FF2B5EF4-FFF2-40B4-BE49-F238E27FC236}">
                            <a16:creationId xmlns:a16="http://schemas.microsoft.com/office/drawing/2014/main" id="{CD8DDD7D-C076-4797-B8F1-E85E55BE69ED}"/>
                          </a:ext>
                        </a:extLst>
                      </p:cNvPr>
                      <p:cNvPicPr/>
                      <p:nvPr/>
                    </p:nvPicPr>
                    <p:blipFill>
                      <a:blip r:embed="rId12"/>
                      <a:stretch>
                        <a:fillRect/>
                      </a:stretch>
                    </p:blipFill>
                    <p:spPr>
                      <a:xfrm>
                        <a:off x="5712527" y="1751736"/>
                        <a:ext cx="6061069" cy="1519786"/>
                      </a:xfrm>
                      <a:prstGeom prst="rect">
                        <a:avLst/>
                      </a:prstGeom>
                    </p:spPr>
                  </p:pic>
                </p:oleObj>
              </mc:Fallback>
            </mc:AlternateContent>
          </a:graphicData>
        </a:graphic>
      </p:graphicFrame>
      <p:sp>
        <p:nvSpPr>
          <p:cNvPr id="40" name="TextBox 39">
            <a:extLst>
              <a:ext uri="{FF2B5EF4-FFF2-40B4-BE49-F238E27FC236}">
                <a16:creationId xmlns:a16="http://schemas.microsoft.com/office/drawing/2014/main" id="{E3848703-84BC-43A1-AEB9-65184AAF27DA}"/>
              </a:ext>
            </a:extLst>
          </p:cNvPr>
          <p:cNvSpPr txBox="1"/>
          <p:nvPr/>
        </p:nvSpPr>
        <p:spPr>
          <a:xfrm>
            <a:off x="5702709" y="3334281"/>
            <a:ext cx="5781368" cy="338554"/>
          </a:xfrm>
          <a:prstGeom prst="rect">
            <a:avLst/>
          </a:prstGeom>
          <a:noFill/>
        </p:spPr>
        <p:txBody>
          <a:bodyPr wrap="square" rtlCol="0">
            <a:spAutoFit/>
          </a:bodyPr>
          <a:lstStyle/>
          <a:p>
            <a:r>
              <a:rPr lang="en-US" sz="1600"/>
              <a:t>Of course take </a:t>
            </a:r>
            <a:r>
              <a:rPr lang="el-GR" sz="1600">
                <a:latin typeface="Calibri" panose="020F0502020204030204" pitchFamily="34" charset="0"/>
                <a:cs typeface="Calibri" panose="020F0502020204030204" pitchFamily="34" charset="0"/>
              </a:rPr>
              <a:t>η</a:t>
            </a:r>
            <a:r>
              <a:rPr lang="en-US" sz="1600">
                <a:latin typeface="Calibri" panose="020F0502020204030204" pitchFamily="34" charset="0"/>
                <a:cs typeface="Calibri" panose="020F0502020204030204" pitchFamily="34" charset="0"/>
              </a:rPr>
              <a:t>(k) to be constant within that energy window.</a:t>
            </a:r>
            <a:endParaRPr lang="en-US" sz="1600"/>
          </a:p>
        </p:txBody>
      </p:sp>
      <p:graphicFrame>
        <p:nvGraphicFramePr>
          <p:cNvPr id="20" name="Object 19">
            <a:extLst>
              <a:ext uri="{FF2B5EF4-FFF2-40B4-BE49-F238E27FC236}">
                <a16:creationId xmlns:a16="http://schemas.microsoft.com/office/drawing/2014/main" id="{DEE896F8-4B33-4358-A513-54F9D7A221BA}"/>
              </a:ext>
            </a:extLst>
          </p:cNvPr>
          <p:cNvGraphicFramePr>
            <a:graphicFrameLocks noChangeAspect="1"/>
          </p:cNvGraphicFramePr>
          <p:nvPr>
            <p:extLst>
              <p:ext uri="{D42A27DB-BD31-4B8C-83A1-F6EECF244321}">
                <p14:modId xmlns:p14="http://schemas.microsoft.com/office/powerpoint/2010/main" val="575932820"/>
              </p:ext>
            </p:extLst>
          </p:nvPr>
        </p:nvGraphicFramePr>
        <p:xfrm>
          <a:off x="5758272" y="3874588"/>
          <a:ext cx="1943100" cy="349250"/>
        </p:xfrm>
        <a:graphic>
          <a:graphicData uri="http://schemas.openxmlformats.org/presentationml/2006/ole">
            <mc:AlternateContent xmlns:mc="http://schemas.openxmlformats.org/markup-compatibility/2006">
              <mc:Choice xmlns:v="urn:schemas-microsoft-com:vml" Requires="v">
                <p:oleObj name="Equation" r:id="rId13" imgW="1549080" imgH="279360" progId="Equation.DSMT4">
                  <p:embed/>
                </p:oleObj>
              </mc:Choice>
              <mc:Fallback>
                <p:oleObj name="Equation" r:id="rId13" imgW="1549080" imgH="279360" progId="Equation.DSMT4">
                  <p:embed/>
                  <p:pic>
                    <p:nvPicPr>
                      <p:cNvPr id="20" name="Object 19">
                        <a:extLst>
                          <a:ext uri="{FF2B5EF4-FFF2-40B4-BE49-F238E27FC236}">
                            <a16:creationId xmlns:a16="http://schemas.microsoft.com/office/drawing/2014/main" id="{DEE896F8-4B33-4358-A513-54F9D7A221BA}"/>
                          </a:ext>
                        </a:extLst>
                      </p:cNvPr>
                      <p:cNvPicPr/>
                      <p:nvPr/>
                    </p:nvPicPr>
                    <p:blipFill>
                      <a:blip r:embed="rId14"/>
                      <a:stretch>
                        <a:fillRect/>
                      </a:stretch>
                    </p:blipFill>
                    <p:spPr>
                      <a:xfrm>
                        <a:off x="5758272" y="3874588"/>
                        <a:ext cx="1943100" cy="349250"/>
                      </a:xfrm>
                      <a:prstGeom prst="rect">
                        <a:avLst/>
                      </a:prstGeom>
                      <a:solidFill>
                        <a:srgbClr val="CCFFCC"/>
                      </a:solidFill>
                    </p:spPr>
                  </p:pic>
                </p:oleObj>
              </mc:Fallback>
            </mc:AlternateContent>
          </a:graphicData>
        </a:graphic>
      </p:graphicFrame>
      <p:sp>
        <p:nvSpPr>
          <p:cNvPr id="41" name="TextBox 40">
            <a:extLst>
              <a:ext uri="{FF2B5EF4-FFF2-40B4-BE49-F238E27FC236}">
                <a16:creationId xmlns:a16="http://schemas.microsoft.com/office/drawing/2014/main" id="{7D3B9685-7415-4C9C-AEAC-39DE73162D93}"/>
              </a:ext>
            </a:extLst>
          </p:cNvPr>
          <p:cNvSpPr txBox="1"/>
          <p:nvPr/>
        </p:nvSpPr>
        <p:spPr>
          <a:xfrm>
            <a:off x="5571458" y="1207173"/>
            <a:ext cx="3415226" cy="338554"/>
          </a:xfrm>
          <a:prstGeom prst="rect">
            <a:avLst/>
          </a:prstGeom>
          <a:noFill/>
        </p:spPr>
        <p:txBody>
          <a:bodyPr wrap="square" rtlCol="0">
            <a:spAutoFit/>
          </a:bodyPr>
          <a:lstStyle/>
          <a:p>
            <a:r>
              <a:rPr lang="en-US" sz="1600"/>
              <a:t>Filling these into the gap equation:</a:t>
            </a:r>
          </a:p>
        </p:txBody>
      </p:sp>
      <p:sp>
        <p:nvSpPr>
          <p:cNvPr id="42" name="TextBox 41">
            <a:extLst>
              <a:ext uri="{FF2B5EF4-FFF2-40B4-BE49-F238E27FC236}">
                <a16:creationId xmlns:a16="http://schemas.microsoft.com/office/drawing/2014/main" id="{CB50D8F9-E392-4F14-8E14-A02800DD734D}"/>
              </a:ext>
            </a:extLst>
          </p:cNvPr>
          <p:cNvSpPr txBox="1"/>
          <p:nvPr/>
        </p:nvSpPr>
        <p:spPr>
          <a:xfrm>
            <a:off x="5702709" y="4368863"/>
            <a:ext cx="6187922" cy="584775"/>
          </a:xfrm>
          <a:prstGeom prst="rect">
            <a:avLst/>
          </a:prstGeom>
          <a:noFill/>
        </p:spPr>
        <p:txBody>
          <a:bodyPr wrap="square" rtlCol="0">
            <a:spAutoFit/>
          </a:bodyPr>
          <a:lstStyle/>
          <a:p>
            <a:r>
              <a:rPr lang="en-US" sz="1600"/>
              <a:t>Angular integral seems a little harder to work out.  But I presume we also get a BCS-like equation for the order parameter:</a:t>
            </a:r>
          </a:p>
        </p:txBody>
      </p:sp>
      <p:sp>
        <p:nvSpPr>
          <p:cNvPr id="25" name="Rectangle 2">
            <a:extLst>
              <a:ext uri="{FF2B5EF4-FFF2-40B4-BE49-F238E27FC236}">
                <a16:creationId xmlns:a16="http://schemas.microsoft.com/office/drawing/2014/main" id="{7617E73B-BAA4-4036-9571-EAF80F20FDE5}"/>
              </a:ext>
            </a:extLst>
          </p:cNvPr>
          <p:cNvSpPr>
            <a:spLocks noChangeArrowheads="1"/>
          </p:cNvSpPr>
          <p:nvPr/>
        </p:nvSpPr>
        <p:spPr bwMode="auto">
          <a:xfrm>
            <a:off x="9206045" y="50223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44" name="Picture 43">
            <a:extLst>
              <a:ext uri="{FF2B5EF4-FFF2-40B4-BE49-F238E27FC236}">
                <a16:creationId xmlns:a16="http://schemas.microsoft.com/office/drawing/2014/main" id="{DABA4A7E-3208-4D81-AD35-309829A94634}"/>
              </a:ext>
            </a:extLst>
          </p:cNvPr>
          <p:cNvPicPr>
            <a:picLocks noChangeAspect="1"/>
          </p:cNvPicPr>
          <p:nvPr/>
        </p:nvPicPr>
        <p:blipFill>
          <a:blip r:embed="rId15"/>
          <a:stretch>
            <a:fillRect/>
          </a:stretch>
        </p:blipFill>
        <p:spPr>
          <a:xfrm>
            <a:off x="5631531" y="4992966"/>
            <a:ext cx="2796088" cy="1701496"/>
          </a:xfrm>
          <a:prstGeom prst="rect">
            <a:avLst/>
          </a:prstGeom>
        </p:spPr>
      </p:pic>
    </p:spTree>
    <p:extLst>
      <p:ext uri="{BB962C8B-B14F-4D97-AF65-F5344CB8AC3E}">
        <p14:creationId xmlns:p14="http://schemas.microsoft.com/office/powerpoint/2010/main" val="21161744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9B46DA0-C347-4A62-ACED-64A74437E6F4}"/>
              </a:ext>
            </a:extLst>
          </p:cNvPr>
          <p:cNvPicPr>
            <a:picLocks noChangeAspect="1"/>
          </p:cNvPicPr>
          <p:nvPr/>
        </p:nvPicPr>
        <p:blipFill>
          <a:blip r:embed="rId2"/>
          <a:stretch>
            <a:fillRect/>
          </a:stretch>
        </p:blipFill>
        <p:spPr>
          <a:xfrm>
            <a:off x="616666" y="1384102"/>
            <a:ext cx="4240388" cy="2312940"/>
          </a:xfrm>
          <a:prstGeom prst="rect">
            <a:avLst/>
          </a:prstGeom>
        </p:spPr>
      </p:pic>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3137707" y="239864"/>
            <a:ext cx="6763377" cy="668730"/>
          </a:xfrm>
        </p:spPr>
        <p:txBody>
          <a:bodyPr>
            <a:normAutofit fontScale="90000"/>
          </a:bodyPr>
          <a:lstStyle/>
          <a:p>
            <a:r>
              <a:rPr lang="en-US" sz="3600" b="1" u="sng">
                <a:latin typeface="+mn-lt"/>
              </a:rPr>
              <a:t>3He – Thermodynamics (Super Fluid)</a:t>
            </a:r>
            <a:endParaRPr lang="en-US" sz="4800" b="1" u="sng">
              <a:latin typeface="+mn-lt"/>
            </a:endParaRPr>
          </a:p>
        </p:txBody>
      </p:sp>
      <p:sp>
        <p:nvSpPr>
          <p:cNvPr id="28" name="TextBox 27">
            <a:extLst>
              <a:ext uri="{FF2B5EF4-FFF2-40B4-BE49-F238E27FC236}">
                <a16:creationId xmlns:a16="http://schemas.microsoft.com/office/drawing/2014/main" id="{87A54173-BDB5-4943-B555-E0594F746EE5}"/>
              </a:ext>
            </a:extLst>
          </p:cNvPr>
          <p:cNvSpPr txBox="1"/>
          <p:nvPr/>
        </p:nvSpPr>
        <p:spPr>
          <a:xfrm>
            <a:off x="5647523" y="1473561"/>
            <a:ext cx="6008565" cy="830997"/>
          </a:xfrm>
          <a:prstGeom prst="rect">
            <a:avLst/>
          </a:prstGeom>
          <a:noFill/>
        </p:spPr>
        <p:txBody>
          <a:bodyPr wrap="square" rtlCol="0">
            <a:spAutoFit/>
          </a:bodyPr>
          <a:lstStyle/>
          <a:p>
            <a:r>
              <a:rPr lang="en-US" sz="1600"/>
              <a:t>Just a plot of the phase diagram.  From previous slides can see the excitation spectrum gap in those two phases has the symmetry of the picture shown to the left.  </a:t>
            </a:r>
          </a:p>
        </p:txBody>
      </p:sp>
      <p:pic>
        <p:nvPicPr>
          <p:cNvPr id="10" name="Picture 9" descr="Diagram&#10;&#10;Description automatically generated">
            <a:extLst>
              <a:ext uri="{FF2B5EF4-FFF2-40B4-BE49-F238E27FC236}">
                <a16:creationId xmlns:a16="http://schemas.microsoft.com/office/drawing/2014/main" id="{997AEEA6-FCE7-42BA-9E8F-2BA15380FD28}"/>
              </a:ext>
            </a:extLst>
          </p:cNvPr>
          <p:cNvPicPr>
            <a:picLocks noChangeAspect="1"/>
          </p:cNvPicPr>
          <p:nvPr/>
        </p:nvPicPr>
        <p:blipFill>
          <a:blip r:embed="rId3"/>
          <a:stretch>
            <a:fillRect/>
          </a:stretch>
        </p:blipFill>
        <p:spPr>
          <a:xfrm>
            <a:off x="4973999" y="2397343"/>
            <a:ext cx="5777524" cy="3229619"/>
          </a:xfrm>
          <a:prstGeom prst="rect">
            <a:avLst/>
          </a:prstGeom>
        </p:spPr>
      </p:pic>
      <p:pic>
        <p:nvPicPr>
          <p:cNvPr id="7" name="Picture 6">
            <a:extLst>
              <a:ext uri="{FF2B5EF4-FFF2-40B4-BE49-F238E27FC236}">
                <a16:creationId xmlns:a16="http://schemas.microsoft.com/office/drawing/2014/main" id="{F1FACB55-65F1-4FB0-B68A-A9D902B6FA3A}"/>
              </a:ext>
            </a:extLst>
          </p:cNvPr>
          <p:cNvPicPr>
            <a:picLocks noChangeAspect="1"/>
          </p:cNvPicPr>
          <p:nvPr/>
        </p:nvPicPr>
        <p:blipFill>
          <a:blip r:embed="rId4"/>
          <a:stretch>
            <a:fillRect/>
          </a:stretch>
        </p:blipFill>
        <p:spPr>
          <a:xfrm>
            <a:off x="585682" y="4068333"/>
            <a:ext cx="3895884" cy="2506918"/>
          </a:xfrm>
          <a:prstGeom prst="rect">
            <a:avLst/>
          </a:prstGeom>
        </p:spPr>
      </p:pic>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C436CB37-67FD-4AB0-9B7C-0E3E959D9E5E}"/>
                  </a:ext>
                </a:extLst>
              </p14:cNvPr>
              <p14:cNvContentPartPr/>
              <p14:nvPr/>
            </p14:nvContentPartPr>
            <p14:xfrm>
              <a:off x="3655014" y="3386012"/>
              <a:ext cx="2404080" cy="1031760"/>
            </p14:xfrm>
          </p:contentPart>
        </mc:Choice>
        <mc:Fallback xmlns="">
          <p:pic>
            <p:nvPicPr>
              <p:cNvPr id="8" name="Ink 7">
                <a:extLst>
                  <a:ext uri="{FF2B5EF4-FFF2-40B4-BE49-F238E27FC236}">
                    <a16:creationId xmlns:a16="http://schemas.microsoft.com/office/drawing/2014/main" id="{C436CB37-67FD-4AB0-9B7C-0E3E959D9E5E}"/>
                  </a:ext>
                </a:extLst>
              </p:cNvPr>
              <p:cNvPicPr/>
              <p:nvPr/>
            </p:nvPicPr>
            <p:blipFill>
              <a:blip r:embed="rId6"/>
              <a:stretch>
                <a:fillRect/>
              </a:stretch>
            </p:blipFill>
            <p:spPr>
              <a:xfrm>
                <a:off x="3646374" y="3377012"/>
                <a:ext cx="2421720" cy="10494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9" name="Ink 8">
                <a:extLst>
                  <a:ext uri="{FF2B5EF4-FFF2-40B4-BE49-F238E27FC236}">
                    <a16:creationId xmlns:a16="http://schemas.microsoft.com/office/drawing/2014/main" id="{55312364-6286-45E6-9971-12AC7511A3A0}"/>
                  </a:ext>
                </a:extLst>
              </p14:cNvPr>
              <p14:cNvContentPartPr/>
              <p14:nvPr/>
            </p14:nvContentPartPr>
            <p14:xfrm>
              <a:off x="3331560" y="2505243"/>
              <a:ext cx="3419640" cy="777349"/>
            </p14:xfrm>
          </p:contentPart>
        </mc:Choice>
        <mc:Fallback xmlns="">
          <p:pic>
            <p:nvPicPr>
              <p:cNvPr id="9" name="Ink 8">
                <a:extLst>
                  <a:ext uri="{FF2B5EF4-FFF2-40B4-BE49-F238E27FC236}">
                    <a16:creationId xmlns:a16="http://schemas.microsoft.com/office/drawing/2014/main" id="{55312364-6286-45E6-9971-12AC7511A3A0}"/>
                  </a:ext>
                </a:extLst>
              </p:cNvPr>
              <p:cNvPicPr/>
              <p:nvPr/>
            </p:nvPicPr>
            <p:blipFill>
              <a:blip r:embed="rId8"/>
              <a:stretch>
                <a:fillRect/>
              </a:stretch>
            </p:blipFill>
            <p:spPr>
              <a:xfrm>
                <a:off x="3322560" y="2496238"/>
                <a:ext cx="3437280" cy="795000"/>
              </a:xfrm>
              <a:prstGeom prst="rect">
                <a:avLst/>
              </a:prstGeom>
            </p:spPr>
          </p:pic>
        </mc:Fallback>
      </mc:AlternateContent>
    </p:spTree>
    <p:extLst>
      <p:ext uri="{BB962C8B-B14F-4D97-AF65-F5344CB8AC3E}">
        <p14:creationId xmlns:p14="http://schemas.microsoft.com/office/powerpoint/2010/main" val="2867078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3418787" y="166714"/>
            <a:ext cx="4584570" cy="668730"/>
          </a:xfrm>
        </p:spPr>
        <p:txBody>
          <a:bodyPr>
            <a:normAutofit fontScale="90000"/>
          </a:bodyPr>
          <a:lstStyle/>
          <a:p>
            <a:r>
              <a:rPr lang="en-US" sz="4400" b="1" u="sng">
                <a:latin typeface="+mn-lt"/>
              </a:rPr>
              <a:t>4He – Excitations </a:t>
            </a:r>
            <a:endParaRPr lang="en-US" b="1" u="sng">
              <a:latin typeface="+mn-lt"/>
            </a:endParaRPr>
          </a:p>
        </p:txBody>
      </p:sp>
      <p:sp>
        <p:nvSpPr>
          <p:cNvPr id="4" name="Rectangle 3">
            <a:extLst>
              <a:ext uri="{FF2B5EF4-FFF2-40B4-BE49-F238E27FC236}">
                <a16:creationId xmlns:a16="http://schemas.microsoft.com/office/drawing/2014/main" id="{C492B3C5-1E2B-460C-978F-49FD398FA682}"/>
              </a:ext>
            </a:extLst>
          </p:cNvPr>
          <p:cNvSpPr/>
          <p:nvPr/>
        </p:nvSpPr>
        <p:spPr>
          <a:xfrm>
            <a:off x="179212" y="1005277"/>
            <a:ext cx="8800959" cy="338554"/>
          </a:xfrm>
          <a:prstGeom prst="rect">
            <a:avLst/>
          </a:prstGeom>
        </p:spPr>
        <p:txBody>
          <a:bodyPr wrap="square">
            <a:spAutoFit/>
          </a:bodyPr>
          <a:lstStyle/>
          <a:p>
            <a:r>
              <a:rPr lang="en-US" sz="1600">
                <a:ea typeface="Times New Roman" panose="02020603050405020304" pitchFamily="18" charset="0"/>
              </a:rPr>
              <a:t>We’ll take a look at Bogoliubov’s analysis of liquid He.  So we start with generic interaction Hamiltonian.  </a:t>
            </a:r>
            <a:endParaRPr lang="en-US" sz="1600"/>
          </a:p>
        </p:txBody>
      </p:sp>
      <p:graphicFrame>
        <p:nvGraphicFramePr>
          <p:cNvPr id="5" name="Object 4">
            <a:extLst>
              <a:ext uri="{FF2B5EF4-FFF2-40B4-BE49-F238E27FC236}">
                <a16:creationId xmlns:a16="http://schemas.microsoft.com/office/drawing/2014/main" id="{776E8432-6250-4858-AE03-569A4E98FA18}"/>
              </a:ext>
            </a:extLst>
          </p:cNvPr>
          <p:cNvGraphicFramePr>
            <a:graphicFrameLocks noChangeAspect="1"/>
          </p:cNvGraphicFramePr>
          <p:nvPr>
            <p:extLst>
              <p:ext uri="{D42A27DB-BD31-4B8C-83A1-F6EECF244321}">
                <p14:modId xmlns:p14="http://schemas.microsoft.com/office/powerpoint/2010/main" val="163258815"/>
              </p:ext>
            </p:extLst>
          </p:nvPr>
        </p:nvGraphicFramePr>
        <p:xfrm>
          <a:off x="263923" y="1485611"/>
          <a:ext cx="4889500" cy="597444"/>
        </p:xfrm>
        <a:graphic>
          <a:graphicData uri="http://schemas.openxmlformats.org/presentationml/2006/ole">
            <mc:AlternateContent xmlns:mc="http://schemas.openxmlformats.org/markup-compatibility/2006">
              <mc:Choice xmlns:v="urn:schemas-microsoft-com:vml" Requires="v">
                <p:oleObj name="Equation" r:id="rId2" imgW="3759200" imgH="457200" progId="Equation.DSMT4">
                  <p:embed/>
                </p:oleObj>
              </mc:Choice>
              <mc:Fallback>
                <p:oleObj name="Equation" r:id="rId2" imgW="3759200" imgH="457200" progId="Equation.DSMT4">
                  <p:embed/>
                  <p:pic>
                    <p:nvPicPr>
                      <p:cNvPr id="0" name="Object 1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923" y="1485611"/>
                        <a:ext cx="4889500" cy="597444"/>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D5C18664-24F2-4315-8134-0D7F95D6AF12}"/>
              </a:ext>
            </a:extLst>
          </p:cNvPr>
          <p:cNvSpPr txBox="1"/>
          <p:nvPr/>
        </p:nvSpPr>
        <p:spPr>
          <a:xfrm>
            <a:off x="179211" y="2163247"/>
            <a:ext cx="11231333" cy="1077218"/>
          </a:xfrm>
          <a:prstGeom prst="rect">
            <a:avLst/>
          </a:prstGeom>
          <a:noFill/>
        </p:spPr>
        <p:txBody>
          <a:bodyPr wrap="square">
            <a:spAutoFit/>
          </a:bodyPr>
          <a:lstStyle/>
          <a:p>
            <a:r>
              <a:rPr lang="en-US" sz="1600">
                <a:latin typeface="Calibri" panose="020F0502020204030204" pitchFamily="34" charset="0"/>
                <a:ea typeface="Times New Roman" panose="02020603050405020304" pitchFamily="18" charset="0"/>
              </a:rPr>
              <a:t>P</a:t>
            </a:r>
            <a:r>
              <a:rPr lang="en-US" sz="1600">
                <a:effectLst/>
                <a:latin typeface="Calibri" panose="020F0502020204030204" pitchFamily="34" charset="0"/>
                <a:ea typeface="Times New Roman" panose="02020603050405020304" pitchFamily="18" charset="0"/>
              </a:rPr>
              <a:t>esume we’re below T</a:t>
            </a:r>
            <a:r>
              <a:rPr lang="en-US" sz="1600" baseline="-25000">
                <a:effectLst/>
                <a:latin typeface="Calibri" panose="020F0502020204030204" pitchFamily="34" charset="0"/>
                <a:ea typeface="Times New Roman" panose="02020603050405020304" pitchFamily="18" charset="0"/>
              </a:rPr>
              <a:t>c</a:t>
            </a:r>
            <a:r>
              <a:rPr lang="en-US" sz="1600">
                <a:effectLst/>
                <a:latin typeface="Calibri" panose="020F0502020204030204" pitchFamily="34" charset="0"/>
                <a:ea typeface="Times New Roman" panose="02020603050405020304" pitchFamily="18" charset="0"/>
              </a:rPr>
              <a:t> so the liquid has begun to collapse into the condensate.  Further presume that N</a:t>
            </a:r>
            <a:r>
              <a:rPr lang="en-US" sz="1600" baseline="-25000">
                <a:effectLst/>
                <a:latin typeface="Calibri" panose="020F0502020204030204" pitchFamily="34" charset="0"/>
                <a:ea typeface="Times New Roman" panose="02020603050405020304" pitchFamily="18" charset="0"/>
              </a:rPr>
              <a:t>0</a:t>
            </a:r>
            <a:r>
              <a:rPr lang="en-US" sz="1600">
                <a:effectLst/>
                <a:latin typeface="Calibri" panose="020F0502020204030204" pitchFamily="34" charset="0"/>
                <a:ea typeface="Times New Roman" panose="02020603050405020304" pitchFamily="18" charset="0"/>
              </a:rPr>
              <a:t>, the occupation number for the k = 0 state is macroscopically large, on the order of N, and the occupation numbers of the rest of the k states are microscopic so that n</a:t>
            </a:r>
            <a:r>
              <a:rPr lang="en-US" sz="1600" baseline="-25000">
                <a:effectLst/>
                <a:latin typeface="Calibri" panose="020F0502020204030204" pitchFamily="34" charset="0"/>
                <a:ea typeface="Times New Roman" panose="02020603050405020304" pitchFamily="18" charset="0"/>
              </a:rPr>
              <a:t>k</a:t>
            </a:r>
            <a:r>
              <a:rPr lang="en-US" sz="1600" baseline="-25000">
                <a:effectLst/>
                <a:latin typeface="Cambria Math" panose="02040503050406030204" pitchFamily="18" charset="0"/>
                <a:ea typeface="Times New Roman" panose="02020603050405020304" pitchFamily="18" charset="0"/>
                <a:cs typeface="Calibri" panose="020F0502020204030204" pitchFamily="34" charset="0"/>
              </a:rPr>
              <a:t>≠</a:t>
            </a:r>
            <a:r>
              <a:rPr lang="en-US" sz="1600" baseline="-25000">
                <a:effectLst/>
                <a:latin typeface="Calibri" panose="020F0502020204030204" pitchFamily="34" charset="0"/>
                <a:ea typeface="Times New Roman" panose="02020603050405020304" pitchFamily="18" charset="0"/>
              </a:rPr>
              <a:t>0</a:t>
            </a:r>
            <a:r>
              <a:rPr lang="en-US" sz="1600">
                <a:effectLst/>
                <a:latin typeface="Calibri" panose="020F0502020204030204" pitchFamily="34" charset="0"/>
                <a:ea typeface="Times New Roman" panose="02020603050405020304" pitchFamily="18" charset="0"/>
              </a:rPr>
              <a:t> ~ 1 at best (this would be tenable if interaction is weak, and therefore kind of like the free particle case).   Then c</a:t>
            </a:r>
            <a:r>
              <a:rPr lang="en-US" sz="1600" baseline="-25000">
                <a:effectLst/>
                <a:latin typeface="Calibri" panose="020F0502020204030204" pitchFamily="34" charset="0"/>
                <a:ea typeface="Times New Roman" panose="02020603050405020304" pitchFamily="18" charset="0"/>
              </a:rPr>
              <a:t>0</a:t>
            </a:r>
            <a:r>
              <a:rPr lang="en-US" sz="1600">
                <a:effectLst/>
                <a:latin typeface="Calibri" panose="020F0502020204030204" pitchFamily="34" charset="0"/>
                <a:ea typeface="Times New Roman" panose="02020603050405020304" pitchFamily="18" charset="0"/>
              </a:rPr>
              <a:t>, c</a:t>
            </a:r>
            <a:r>
              <a:rPr lang="en-US" sz="1600" baseline="-25000">
                <a:effectLst/>
                <a:latin typeface="Calibri" panose="020F0502020204030204" pitchFamily="34" charset="0"/>
                <a:ea typeface="Times New Roman" panose="02020603050405020304" pitchFamily="18" charset="0"/>
              </a:rPr>
              <a:t>0</a:t>
            </a:r>
            <a:r>
              <a:rPr lang="en-US" sz="1600" baseline="30000">
                <a:effectLst/>
                <a:latin typeface="Calibri" panose="020F0502020204030204" pitchFamily="34" charset="0"/>
                <a:ea typeface="Times New Roman" panose="02020603050405020304" pitchFamily="18" charset="0"/>
                <a:cs typeface="Calibri" panose="020F0502020204030204" pitchFamily="34" charset="0"/>
              </a:rPr>
              <a:t>†</a:t>
            </a:r>
            <a:r>
              <a:rPr lang="en-US" sz="1600">
                <a:effectLst/>
                <a:latin typeface="Calibri" panose="020F0502020204030204" pitchFamily="34" charset="0"/>
                <a:ea typeface="Times New Roman" panose="02020603050405020304" pitchFamily="18" charset="0"/>
                <a:cs typeface="Calibri" panose="020F0502020204030204" pitchFamily="34" charset="0"/>
              </a:rPr>
              <a:t> acting on any of the low energy excited state will give almost identically large results.  So they are practically interchangeable scalars.  </a:t>
            </a:r>
            <a:endParaRPr lang="en-US" sz="1600"/>
          </a:p>
        </p:txBody>
      </p:sp>
      <p:graphicFrame>
        <p:nvGraphicFramePr>
          <p:cNvPr id="10" name="Object 9">
            <a:extLst>
              <a:ext uri="{FF2B5EF4-FFF2-40B4-BE49-F238E27FC236}">
                <a16:creationId xmlns:a16="http://schemas.microsoft.com/office/drawing/2014/main" id="{D735997C-D264-460A-A8DD-0CBC4A50E9E3}"/>
              </a:ext>
            </a:extLst>
          </p:cNvPr>
          <p:cNvGraphicFramePr>
            <a:graphicFrameLocks noChangeAspect="1"/>
          </p:cNvGraphicFramePr>
          <p:nvPr>
            <p:extLst>
              <p:ext uri="{D42A27DB-BD31-4B8C-83A1-F6EECF244321}">
                <p14:modId xmlns:p14="http://schemas.microsoft.com/office/powerpoint/2010/main" val="375038134"/>
              </p:ext>
            </p:extLst>
          </p:nvPr>
        </p:nvGraphicFramePr>
        <p:xfrm>
          <a:off x="263923" y="3334354"/>
          <a:ext cx="3413863" cy="725527"/>
        </p:xfrm>
        <a:graphic>
          <a:graphicData uri="http://schemas.openxmlformats.org/presentationml/2006/ole">
            <mc:AlternateContent xmlns:mc="http://schemas.openxmlformats.org/markup-compatibility/2006">
              <mc:Choice xmlns:v="urn:schemas-microsoft-com:vml" Requires="v">
                <p:oleObj name="Equation" r:id="rId4" imgW="2510484" imgH="533389" progId="Equation.DSMT4">
                  <p:embed/>
                </p:oleObj>
              </mc:Choice>
              <mc:Fallback>
                <p:oleObj name="Equation" r:id="rId4" imgW="2510484" imgH="533389" progId="Equation.DSMT4">
                  <p:embed/>
                  <p:pic>
                    <p:nvPicPr>
                      <p:cNvPr id="0" name=""/>
                      <p:cNvPicPr/>
                      <p:nvPr/>
                    </p:nvPicPr>
                    <p:blipFill>
                      <a:blip r:embed="rId5"/>
                      <a:stretch>
                        <a:fillRect/>
                      </a:stretch>
                    </p:blipFill>
                    <p:spPr>
                      <a:xfrm>
                        <a:off x="263923" y="3334354"/>
                        <a:ext cx="3413863" cy="725527"/>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A96EA991-685B-4C4B-90DF-F16D4E95CC3E}"/>
              </a:ext>
            </a:extLst>
          </p:cNvPr>
          <p:cNvSpPr txBox="1"/>
          <p:nvPr/>
        </p:nvSpPr>
        <p:spPr>
          <a:xfrm>
            <a:off x="179210" y="4153770"/>
            <a:ext cx="11231333" cy="584775"/>
          </a:xfrm>
          <a:prstGeom prst="rect">
            <a:avLst/>
          </a:prstGeom>
          <a:noFill/>
        </p:spPr>
        <p:txBody>
          <a:bodyPr wrap="square">
            <a:spAutoFit/>
          </a:bodyPr>
          <a:lstStyle/>
          <a:p>
            <a:r>
              <a:rPr lang="en-US" sz="1600">
                <a:latin typeface="Calibri" panose="020F0502020204030204" pitchFamily="34" charset="0"/>
                <a:ea typeface="Times New Roman" panose="02020603050405020304" pitchFamily="18" charset="0"/>
              </a:rPr>
              <a:t>and the action of </a:t>
            </a:r>
            <a:r>
              <a:rPr lang="en-US" sz="1600">
                <a:effectLst/>
                <a:latin typeface="Calibri" panose="020F0502020204030204" pitchFamily="34" charset="0"/>
                <a:ea typeface="Times New Roman" panose="02020603050405020304" pitchFamily="18" charset="0"/>
              </a:rPr>
              <a:t>c</a:t>
            </a:r>
            <a:r>
              <a:rPr lang="en-US" sz="1600" baseline="-25000">
                <a:latin typeface="Calibri" panose="020F0502020204030204" pitchFamily="34" charset="0"/>
                <a:ea typeface="Times New Roman" panose="02020603050405020304" pitchFamily="18" charset="0"/>
              </a:rPr>
              <a:t>k</a:t>
            </a:r>
            <a:r>
              <a:rPr lang="en-US" sz="1600">
                <a:effectLst/>
                <a:latin typeface="Calibri" panose="020F0502020204030204" pitchFamily="34" charset="0"/>
                <a:ea typeface="Times New Roman" panose="02020603050405020304" pitchFamily="18" charset="0"/>
              </a:rPr>
              <a:t>, c</a:t>
            </a:r>
            <a:r>
              <a:rPr lang="en-US" sz="1600" baseline="-25000">
                <a:latin typeface="Calibri" panose="020F0502020204030204" pitchFamily="34" charset="0"/>
                <a:ea typeface="Times New Roman" panose="02020603050405020304" pitchFamily="18" charset="0"/>
              </a:rPr>
              <a:t>k</a:t>
            </a:r>
            <a:r>
              <a:rPr lang="en-US" sz="1600" baseline="30000">
                <a:effectLst/>
                <a:latin typeface="Calibri" panose="020F0502020204030204" pitchFamily="34" charset="0"/>
                <a:ea typeface="Times New Roman" panose="02020603050405020304" pitchFamily="18" charset="0"/>
                <a:cs typeface="Calibri" panose="020F0502020204030204" pitchFamily="34" charset="0"/>
              </a:rPr>
              <a:t>†</a:t>
            </a:r>
            <a:r>
              <a:rPr lang="en-US" sz="1600">
                <a:latin typeface="Calibri" panose="020F0502020204030204" pitchFamily="34" charset="0"/>
                <a:ea typeface="Times New Roman" panose="02020603050405020304" pitchFamily="18" charset="0"/>
              </a:rPr>
              <a:t> for k </a:t>
            </a:r>
            <a:r>
              <a:rPr lang="en-US" sz="1600">
                <a:latin typeface="Calibri" panose="020F0502020204030204" pitchFamily="34" charset="0"/>
                <a:ea typeface="Times New Roman" panose="02020603050405020304" pitchFamily="18" charset="0"/>
                <a:cs typeface="Calibri" panose="020F0502020204030204" pitchFamily="34" charset="0"/>
              </a:rPr>
              <a:t>≠ 0 on each of these states is much smaller, and not interchangeable.  So must treat them as operators still.  But now we can separate out the k = 0 terms in H, and just keep the largest ones.  So H simplifies to first order in N</a:t>
            </a:r>
            <a:r>
              <a:rPr lang="en-US" sz="1600" baseline="-25000">
                <a:latin typeface="Calibri" panose="020F0502020204030204" pitchFamily="34" charset="0"/>
                <a:ea typeface="Times New Roman" panose="02020603050405020304" pitchFamily="18" charset="0"/>
                <a:cs typeface="Calibri" panose="020F0502020204030204" pitchFamily="34" charset="0"/>
              </a:rPr>
              <a:t>0</a:t>
            </a:r>
            <a:r>
              <a:rPr lang="en-US" sz="1600">
                <a:latin typeface="Calibri" panose="020F0502020204030204" pitchFamily="34" charset="0"/>
                <a:ea typeface="Times New Roman" panose="02020603050405020304" pitchFamily="18" charset="0"/>
                <a:cs typeface="Calibri" panose="020F0502020204030204" pitchFamily="34" charset="0"/>
              </a:rPr>
              <a:t>,</a:t>
            </a:r>
            <a:endParaRPr lang="en-US" sz="1600"/>
          </a:p>
        </p:txBody>
      </p:sp>
      <p:graphicFrame>
        <p:nvGraphicFramePr>
          <p:cNvPr id="14" name="Object 13">
            <a:extLst>
              <a:ext uri="{FF2B5EF4-FFF2-40B4-BE49-F238E27FC236}">
                <a16:creationId xmlns:a16="http://schemas.microsoft.com/office/drawing/2014/main" id="{DE607344-0977-494D-A829-92A906C2E037}"/>
              </a:ext>
            </a:extLst>
          </p:cNvPr>
          <p:cNvGraphicFramePr>
            <a:graphicFrameLocks noChangeAspect="1"/>
          </p:cNvGraphicFramePr>
          <p:nvPr>
            <p:extLst>
              <p:ext uri="{D42A27DB-BD31-4B8C-83A1-F6EECF244321}">
                <p14:modId xmlns:p14="http://schemas.microsoft.com/office/powerpoint/2010/main" val="3608773399"/>
              </p:ext>
            </p:extLst>
          </p:nvPr>
        </p:nvGraphicFramePr>
        <p:xfrm>
          <a:off x="292100" y="4911725"/>
          <a:ext cx="5140325" cy="636588"/>
        </p:xfrm>
        <a:graphic>
          <a:graphicData uri="http://schemas.openxmlformats.org/presentationml/2006/ole">
            <mc:AlternateContent xmlns:mc="http://schemas.openxmlformats.org/markup-compatibility/2006">
              <mc:Choice xmlns:v="urn:schemas-microsoft-com:vml" Requires="v">
                <p:oleObj name="Equation" r:id="rId6" imgW="3492360" imgH="431640" progId="Equation.DSMT4">
                  <p:embed/>
                </p:oleObj>
              </mc:Choice>
              <mc:Fallback>
                <p:oleObj name="Equation" r:id="rId6" imgW="3492360" imgH="431640" progId="Equation.DSMT4">
                  <p:embed/>
                  <p:pic>
                    <p:nvPicPr>
                      <p:cNvPr id="0" name=""/>
                      <p:cNvPicPr/>
                      <p:nvPr/>
                    </p:nvPicPr>
                    <p:blipFill>
                      <a:blip r:embed="rId7"/>
                      <a:stretch>
                        <a:fillRect/>
                      </a:stretch>
                    </p:blipFill>
                    <p:spPr>
                      <a:xfrm>
                        <a:off x="292100" y="4911725"/>
                        <a:ext cx="5140325" cy="636588"/>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AA37346A-DA92-4F29-9C80-F682804B9701}"/>
              </a:ext>
            </a:extLst>
          </p:cNvPr>
          <p:cNvSpPr txBox="1"/>
          <p:nvPr/>
        </p:nvSpPr>
        <p:spPr>
          <a:xfrm>
            <a:off x="179210" y="5651850"/>
            <a:ext cx="6133100" cy="338554"/>
          </a:xfrm>
          <a:prstGeom prst="rect">
            <a:avLst/>
          </a:prstGeom>
          <a:noFill/>
        </p:spPr>
        <p:txBody>
          <a:bodyPr wrap="square">
            <a:spAutoFit/>
          </a:bodyPr>
          <a:lstStyle/>
          <a:p>
            <a:r>
              <a:rPr lang="en-US" sz="1600">
                <a:latin typeface="Calibri" panose="020F0502020204030204" pitchFamily="34" charset="0"/>
                <a:ea typeface="Times New Roman" panose="02020603050405020304" pitchFamily="18" charset="0"/>
              </a:rPr>
              <a:t>can do canonical transformation to solve…and we find (n</a:t>
            </a:r>
            <a:r>
              <a:rPr lang="en-US" sz="1600" baseline="-25000">
                <a:latin typeface="Calibri" panose="020F0502020204030204" pitchFamily="34" charset="0"/>
                <a:ea typeface="Times New Roman" panose="02020603050405020304" pitchFamily="18" charset="0"/>
              </a:rPr>
              <a:t>0</a:t>
            </a:r>
            <a:r>
              <a:rPr lang="en-US" sz="1600">
                <a:latin typeface="Calibri" panose="020F0502020204030204" pitchFamily="34" charset="0"/>
                <a:ea typeface="Times New Roman" panose="02020603050405020304" pitchFamily="18" charset="0"/>
              </a:rPr>
              <a:t> = N/V):</a:t>
            </a:r>
            <a:endParaRPr lang="en-US" sz="1600"/>
          </a:p>
        </p:txBody>
      </p:sp>
      <p:graphicFrame>
        <p:nvGraphicFramePr>
          <p:cNvPr id="15" name="Object 14">
            <a:extLst>
              <a:ext uri="{FF2B5EF4-FFF2-40B4-BE49-F238E27FC236}">
                <a16:creationId xmlns:a16="http://schemas.microsoft.com/office/drawing/2014/main" id="{27022D7D-ADCB-4F45-A7AF-1D5E39BE58C3}"/>
              </a:ext>
            </a:extLst>
          </p:cNvPr>
          <p:cNvGraphicFramePr>
            <a:graphicFrameLocks noChangeAspect="1"/>
          </p:cNvGraphicFramePr>
          <p:nvPr>
            <p:extLst>
              <p:ext uri="{D42A27DB-BD31-4B8C-83A1-F6EECF244321}">
                <p14:modId xmlns:p14="http://schemas.microsoft.com/office/powerpoint/2010/main" val="131956418"/>
              </p:ext>
            </p:extLst>
          </p:nvPr>
        </p:nvGraphicFramePr>
        <p:xfrm>
          <a:off x="279400" y="6089650"/>
          <a:ext cx="8185150" cy="623888"/>
        </p:xfrm>
        <a:graphic>
          <a:graphicData uri="http://schemas.openxmlformats.org/presentationml/2006/ole">
            <mc:AlternateContent xmlns:mc="http://schemas.openxmlformats.org/markup-compatibility/2006">
              <mc:Choice xmlns:v="urn:schemas-microsoft-com:vml" Requires="v">
                <p:oleObj name="Equation" r:id="rId8" imgW="6502320" imgH="495000" progId="Equation.DSMT4">
                  <p:embed/>
                </p:oleObj>
              </mc:Choice>
              <mc:Fallback>
                <p:oleObj name="Equation" r:id="rId8" imgW="6502320" imgH="495000" progId="Equation.DSMT4">
                  <p:embed/>
                  <p:pic>
                    <p:nvPicPr>
                      <p:cNvPr id="0" name=""/>
                      <p:cNvPicPr/>
                      <p:nvPr/>
                    </p:nvPicPr>
                    <p:blipFill>
                      <a:blip r:embed="rId9"/>
                      <a:stretch>
                        <a:fillRect/>
                      </a:stretch>
                    </p:blipFill>
                    <p:spPr>
                      <a:xfrm>
                        <a:off x="279400" y="6089650"/>
                        <a:ext cx="8185150" cy="623888"/>
                      </a:xfrm>
                      <a:prstGeom prst="rect">
                        <a:avLst/>
                      </a:prstGeom>
                      <a:solidFill>
                        <a:schemeClr val="accent1">
                          <a:alpha val="32000"/>
                        </a:schemeClr>
                      </a:solidFill>
                    </p:spPr>
                  </p:pic>
                </p:oleObj>
              </mc:Fallback>
            </mc:AlternateContent>
          </a:graphicData>
        </a:graphic>
      </p:graphicFrame>
    </p:spTree>
    <p:extLst>
      <p:ext uri="{BB962C8B-B14F-4D97-AF65-F5344CB8AC3E}">
        <p14:creationId xmlns:p14="http://schemas.microsoft.com/office/powerpoint/2010/main" val="3568450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3418787" y="166714"/>
            <a:ext cx="4584570" cy="668730"/>
          </a:xfrm>
        </p:spPr>
        <p:txBody>
          <a:bodyPr>
            <a:normAutofit fontScale="90000"/>
          </a:bodyPr>
          <a:lstStyle/>
          <a:p>
            <a:r>
              <a:rPr lang="en-US" sz="4400" b="1" u="sng">
                <a:latin typeface="+mn-lt"/>
              </a:rPr>
              <a:t>4He – Excitations </a:t>
            </a:r>
            <a:endParaRPr lang="en-US" b="1" u="sng">
              <a:latin typeface="+mn-lt"/>
            </a:endParaRPr>
          </a:p>
        </p:txBody>
      </p:sp>
      <p:sp>
        <p:nvSpPr>
          <p:cNvPr id="22" name="TextBox 21">
            <a:extLst>
              <a:ext uri="{FF2B5EF4-FFF2-40B4-BE49-F238E27FC236}">
                <a16:creationId xmlns:a16="http://schemas.microsoft.com/office/drawing/2014/main" id="{AA37346A-DA92-4F29-9C80-F682804B9701}"/>
              </a:ext>
            </a:extLst>
          </p:cNvPr>
          <p:cNvSpPr txBox="1"/>
          <p:nvPr/>
        </p:nvSpPr>
        <p:spPr>
          <a:xfrm>
            <a:off x="179209" y="2138710"/>
            <a:ext cx="11373694" cy="584775"/>
          </a:xfrm>
          <a:prstGeom prst="rect">
            <a:avLst/>
          </a:prstGeom>
          <a:noFill/>
        </p:spPr>
        <p:txBody>
          <a:bodyPr wrap="square">
            <a:spAutoFit/>
          </a:bodyPr>
          <a:lstStyle/>
          <a:p>
            <a:r>
              <a:rPr lang="en-US" sz="1600">
                <a:latin typeface="Calibri" panose="020F0502020204030204" pitchFamily="34" charset="0"/>
                <a:ea typeface="Times New Roman" panose="02020603050405020304" pitchFamily="18" charset="0"/>
              </a:rPr>
              <a:t>for small q, E</a:t>
            </a:r>
            <a:r>
              <a:rPr lang="en-US" sz="1600" baseline="-25000">
                <a:latin typeface="Calibri" panose="020F0502020204030204" pitchFamily="34" charset="0"/>
                <a:ea typeface="Times New Roman" panose="02020603050405020304" pitchFamily="18" charset="0"/>
              </a:rPr>
              <a:t>q</a:t>
            </a:r>
            <a:r>
              <a:rPr lang="en-US" sz="1600">
                <a:latin typeface="Calibri" panose="020F0502020204030204" pitchFamily="34" charset="0"/>
                <a:ea typeface="Times New Roman" panose="02020603050405020304" pitchFamily="18" charset="0"/>
              </a:rPr>
              <a:t>, A</a:t>
            </a:r>
            <a:r>
              <a:rPr lang="en-US" sz="1600" baseline="-25000">
                <a:latin typeface="Calibri" panose="020F0502020204030204" pitchFamily="34" charset="0"/>
                <a:ea typeface="Times New Roman" panose="02020603050405020304" pitchFamily="18" charset="0"/>
              </a:rPr>
              <a:t>q</a:t>
            </a:r>
            <a:r>
              <a:rPr lang="en-US" sz="1600">
                <a:latin typeface="Calibri" panose="020F0502020204030204" pitchFamily="34" charset="0"/>
                <a:ea typeface="Times New Roman" panose="02020603050405020304" pitchFamily="18" charset="0"/>
              </a:rPr>
              <a:t> describe acoustic wave oscillations, just as the actual spectrum does, and develops into the free particle spectrum for large q (n</a:t>
            </a:r>
            <a:r>
              <a:rPr lang="en-US" sz="1600" baseline="-25000">
                <a:latin typeface="Calibri" panose="020F0502020204030204" pitchFamily="34" charset="0"/>
                <a:ea typeface="Times New Roman" panose="02020603050405020304" pitchFamily="18" charset="0"/>
              </a:rPr>
              <a:t>0</a:t>
            </a:r>
            <a:r>
              <a:rPr lang="en-US" sz="1600">
                <a:latin typeface="Calibri" panose="020F0502020204030204" pitchFamily="34" charset="0"/>
                <a:ea typeface="Times New Roman" panose="02020603050405020304" pitchFamily="18" charset="0"/>
              </a:rPr>
              <a:t> = N/V).  But it misses the ‘roton’ minimum dip, which is apparently a consequence of the He interaction not being ‘weak’.    </a:t>
            </a:r>
            <a:endParaRPr lang="en-US" sz="1600"/>
          </a:p>
        </p:txBody>
      </p:sp>
      <p:graphicFrame>
        <p:nvGraphicFramePr>
          <p:cNvPr id="15" name="Object 14">
            <a:extLst>
              <a:ext uri="{FF2B5EF4-FFF2-40B4-BE49-F238E27FC236}">
                <a16:creationId xmlns:a16="http://schemas.microsoft.com/office/drawing/2014/main" id="{27022D7D-ADCB-4F45-A7AF-1D5E39BE58C3}"/>
              </a:ext>
            </a:extLst>
          </p:cNvPr>
          <p:cNvGraphicFramePr>
            <a:graphicFrameLocks noChangeAspect="1"/>
          </p:cNvGraphicFramePr>
          <p:nvPr>
            <p:extLst>
              <p:ext uri="{D42A27DB-BD31-4B8C-83A1-F6EECF244321}">
                <p14:modId xmlns:p14="http://schemas.microsoft.com/office/powerpoint/2010/main" val="4290293800"/>
              </p:ext>
            </p:extLst>
          </p:nvPr>
        </p:nvGraphicFramePr>
        <p:xfrm>
          <a:off x="260350" y="1231900"/>
          <a:ext cx="8185150" cy="623888"/>
        </p:xfrm>
        <a:graphic>
          <a:graphicData uri="http://schemas.openxmlformats.org/presentationml/2006/ole">
            <mc:AlternateContent xmlns:mc="http://schemas.openxmlformats.org/markup-compatibility/2006">
              <mc:Choice xmlns:v="urn:schemas-microsoft-com:vml" Requires="v">
                <p:oleObj name="Equation" r:id="rId2" imgW="6502320" imgH="495000" progId="Equation.DSMT4">
                  <p:embed/>
                </p:oleObj>
              </mc:Choice>
              <mc:Fallback>
                <p:oleObj name="Equation" r:id="rId2" imgW="6502320" imgH="495000" progId="Equation.DSMT4">
                  <p:embed/>
                  <p:pic>
                    <p:nvPicPr>
                      <p:cNvPr id="15" name="Object 14">
                        <a:extLst>
                          <a:ext uri="{FF2B5EF4-FFF2-40B4-BE49-F238E27FC236}">
                            <a16:creationId xmlns:a16="http://schemas.microsoft.com/office/drawing/2014/main" id="{27022D7D-ADCB-4F45-A7AF-1D5E39BE58C3}"/>
                          </a:ext>
                        </a:extLst>
                      </p:cNvPr>
                      <p:cNvPicPr/>
                      <p:nvPr/>
                    </p:nvPicPr>
                    <p:blipFill>
                      <a:blip r:embed="rId3"/>
                      <a:stretch>
                        <a:fillRect/>
                      </a:stretch>
                    </p:blipFill>
                    <p:spPr>
                      <a:xfrm>
                        <a:off x="260350" y="1231900"/>
                        <a:ext cx="8185150" cy="623888"/>
                      </a:xfrm>
                      <a:prstGeom prst="rect">
                        <a:avLst/>
                      </a:prstGeom>
                    </p:spPr>
                  </p:pic>
                </p:oleObj>
              </mc:Fallback>
            </mc:AlternateContent>
          </a:graphicData>
        </a:graphic>
      </p:graphicFrame>
      <p:pic>
        <p:nvPicPr>
          <p:cNvPr id="11" name="Picture 10" descr="Chart, line chart&#10;&#10;Description automatically generated">
            <a:extLst>
              <a:ext uri="{FF2B5EF4-FFF2-40B4-BE49-F238E27FC236}">
                <a16:creationId xmlns:a16="http://schemas.microsoft.com/office/drawing/2014/main" id="{1314B955-5FD1-4DC6-8E87-2C235EF6E110}"/>
              </a:ext>
            </a:extLst>
          </p:cNvPr>
          <p:cNvPicPr>
            <a:picLocks noChangeAspect="1"/>
          </p:cNvPicPr>
          <p:nvPr/>
        </p:nvPicPr>
        <p:blipFill>
          <a:blip r:embed="rId4"/>
          <a:stretch>
            <a:fillRect/>
          </a:stretch>
        </p:blipFill>
        <p:spPr>
          <a:xfrm>
            <a:off x="260021" y="3185935"/>
            <a:ext cx="4097970" cy="2829240"/>
          </a:xfrm>
          <a:prstGeom prst="rect">
            <a:avLst/>
          </a:prstGeom>
        </p:spPr>
      </p:pic>
      <p:sp>
        <p:nvSpPr>
          <p:cNvPr id="13" name="TextBox 12">
            <a:extLst>
              <a:ext uri="{FF2B5EF4-FFF2-40B4-BE49-F238E27FC236}">
                <a16:creationId xmlns:a16="http://schemas.microsoft.com/office/drawing/2014/main" id="{384DB4A1-768D-4FEE-B07F-E69BC82B5A20}"/>
              </a:ext>
            </a:extLst>
          </p:cNvPr>
          <p:cNvSpPr txBox="1"/>
          <p:nvPr/>
        </p:nvSpPr>
        <p:spPr>
          <a:xfrm>
            <a:off x="5123851" y="3006586"/>
            <a:ext cx="4020149" cy="338554"/>
          </a:xfrm>
          <a:prstGeom prst="rect">
            <a:avLst/>
          </a:prstGeom>
          <a:noFill/>
        </p:spPr>
        <p:txBody>
          <a:bodyPr wrap="square">
            <a:spAutoFit/>
          </a:bodyPr>
          <a:lstStyle/>
          <a:p>
            <a:r>
              <a:rPr lang="en-US" sz="1600">
                <a:latin typeface="Calibri" panose="020F0502020204030204" pitchFamily="34" charset="0"/>
                <a:ea typeface="Times New Roman" panose="02020603050405020304" pitchFamily="18" charset="0"/>
              </a:rPr>
              <a:t>Wavefunctions for small q are given by:</a:t>
            </a:r>
            <a:endParaRPr lang="en-US" sz="1600"/>
          </a:p>
        </p:txBody>
      </p:sp>
      <p:graphicFrame>
        <p:nvGraphicFramePr>
          <p:cNvPr id="3" name="Object 2">
            <a:extLst>
              <a:ext uri="{FF2B5EF4-FFF2-40B4-BE49-F238E27FC236}">
                <a16:creationId xmlns:a16="http://schemas.microsoft.com/office/drawing/2014/main" id="{CE24361E-4657-4F2A-9F85-0A8436EC6665}"/>
              </a:ext>
            </a:extLst>
          </p:cNvPr>
          <p:cNvGraphicFramePr>
            <a:graphicFrameLocks noChangeAspect="1"/>
          </p:cNvGraphicFramePr>
          <p:nvPr>
            <p:extLst>
              <p:ext uri="{D42A27DB-BD31-4B8C-83A1-F6EECF244321}">
                <p14:modId xmlns:p14="http://schemas.microsoft.com/office/powerpoint/2010/main" val="3690412459"/>
              </p:ext>
            </p:extLst>
          </p:nvPr>
        </p:nvGraphicFramePr>
        <p:xfrm>
          <a:off x="5301371" y="3628241"/>
          <a:ext cx="4953687" cy="2052714"/>
        </p:xfrm>
        <a:graphic>
          <a:graphicData uri="http://schemas.openxmlformats.org/presentationml/2006/ole">
            <mc:AlternateContent xmlns:mc="http://schemas.openxmlformats.org/markup-compatibility/2006">
              <mc:Choice xmlns:v="urn:schemas-microsoft-com:vml" Requires="v">
                <p:oleObj name="Equation" r:id="rId5" imgW="3492360" imgH="1447560" progId="Equation.DSMT4">
                  <p:embed/>
                </p:oleObj>
              </mc:Choice>
              <mc:Fallback>
                <p:oleObj name="Equation" r:id="rId5" imgW="3492360" imgH="1447560" progId="Equation.DSMT4">
                  <p:embed/>
                  <p:pic>
                    <p:nvPicPr>
                      <p:cNvPr id="0" name=""/>
                      <p:cNvPicPr/>
                      <p:nvPr/>
                    </p:nvPicPr>
                    <p:blipFill>
                      <a:blip r:embed="rId6"/>
                      <a:stretch>
                        <a:fillRect/>
                      </a:stretch>
                    </p:blipFill>
                    <p:spPr>
                      <a:xfrm>
                        <a:off x="5301371" y="3628241"/>
                        <a:ext cx="4953687" cy="2052714"/>
                      </a:xfrm>
                      <a:prstGeom prst="rect">
                        <a:avLst/>
                      </a:prstGeom>
                    </p:spPr>
                  </p:pic>
                </p:oleObj>
              </mc:Fallback>
            </mc:AlternateContent>
          </a:graphicData>
        </a:graphic>
      </p:graphicFrame>
    </p:spTree>
    <p:extLst>
      <p:ext uri="{BB962C8B-B14F-4D97-AF65-F5344CB8AC3E}">
        <p14:creationId xmlns:p14="http://schemas.microsoft.com/office/powerpoint/2010/main" val="792924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3418787" y="267307"/>
            <a:ext cx="4584570" cy="668730"/>
          </a:xfrm>
        </p:spPr>
        <p:txBody>
          <a:bodyPr>
            <a:normAutofit fontScale="90000"/>
          </a:bodyPr>
          <a:lstStyle/>
          <a:p>
            <a:r>
              <a:rPr lang="en-US" sz="4400" b="1" u="sng">
                <a:latin typeface="+mn-lt"/>
              </a:rPr>
              <a:t>4He – Excitations </a:t>
            </a:r>
            <a:endParaRPr lang="en-US" b="1" u="sng">
              <a:latin typeface="+mn-lt"/>
            </a:endParaRPr>
          </a:p>
        </p:txBody>
      </p:sp>
      <p:graphicFrame>
        <p:nvGraphicFramePr>
          <p:cNvPr id="9" name="Object 8">
            <a:extLst>
              <a:ext uri="{FF2B5EF4-FFF2-40B4-BE49-F238E27FC236}">
                <a16:creationId xmlns:a16="http://schemas.microsoft.com/office/drawing/2014/main" id="{7E24EAB0-8E48-4F36-AAF3-E636E2C31D16}"/>
              </a:ext>
            </a:extLst>
          </p:cNvPr>
          <p:cNvGraphicFramePr>
            <a:graphicFrameLocks noChangeAspect="1"/>
          </p:cNvGraphicFramePr>
          <p:nvPr>
            <p:extLst>
              <p:ext uri="{D42A27DB-BD31-4B8C-83A1-F6EECF244321}">
                <p14:modId xmlns:p14="http://schemas.microsoft.com/office/powerpoint/2010/main" val="3067511422"/>
              </p:ext>
            </p:extLst>
          </p:nvPr>
        </p:nvGraphicFramePr>
        <p:xfrm>
          <a:off x="512187" y="1952894"/>
          <a:ext cx="6989825" cy="658550"/>
        </p:xfrm>
        <a:graphic>
          <a:graphicData uri="http://schemas.openxmlformats.org/presentationml/2006/ole">
            <mc:AlternateContent xmlns:mc="http://schemas.openxmlformats.org/markup-compatibility/2006">
              <mc:Choice xmlns:v="urn:schemas-microsoft-com:vml" Requires="v">
                <p:oleObj name="Equation" r:id="rId2" imgW="5105160" imgH="482400" progId="Equation.DSMT4">
                  <p:embed/>
                </p:oleObj>
              </mc:Choice>
              <mc:Fallback>
                <p:oleObj name="Equation" r:id="rId2" imgW="5105160" imgH="482400" progId="Equation.DSMT4">
                  <p:embed/>
                  <p:pic>
                    <p:nvPicPr>
                      <p:cNvPr id="9" name="Object 8">
                        <a:extLst>
                          <a:ext uri="{FF2B5EF4-FFF2-40B4-BE49-F238E27FC236}">
                            <a16:creationId xmlns:a16="http://schemas.microsoft.com/office/drawing/2014/main" id="{7E24EAB0-8E48-4F36-AAF3-E636E2C31D16}"/>
                          </a:ext>
                        </a:extLst>
                      </p:cNvPr>
                      <p:cNvPicPr>
                        <a:picLocks noChangeAspect="1" noChangeArrowheads="1"/>
                      </p:cNvPicPr>
                      <p:nvPr/>
                    </p:nvPicPr>
                    <p:blipFill>
                      <a:blip r:embed="rId3"/>
                      <a:srcRect/>
                      <a:stretch>
                        <a:fillRect/>
                      </a:stretch>
                    </p:blipFill>
                    <p:spPr bwMode="auto">
                      <a:xfrm>
                        <a:off x="512187" y="1952894"/>
                        <a:ext cx="6989825" cy="658550"/>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31666E8E-8B51-4EA2-8099-D37E1AD01FF8}"/>
              </a:ext>
            </a:extLst>
          </p:cNvPr>
          <p:cNvGraphicFramePr>
            <a:graphicFrameLocks noChangeAspect="1"/>
          </p:cNvGraphicFramePr>
          <p:nvPr>
            <p:extLst>
              <p:ext uri="{D42A27DB-BD31-4B8C-83A1-F6EECF244321}">
                <p14:modId xmlns:p14="http://schemas.microsoft.com/office/powerpoint/2010/main" val="2042004009"/>
              </p:ext>
            </p:extLst>
          </p:nvPr>
        </p:nvGraphicFramePr>
        <p:xfrm>
          <a:off x="481452" y="5670673"/>
          <a:ext cx="6888162" cy="552450"/>
        </p:xfrm>
        <a:graphic>
          <a:graphicData uri="http://schemas.openxmlformats.org/presentationml/2006/ole">
            <mc:AlternateContent xmlns:mc="http://schemas.openxmlformats.org/markup-compatibility/2006">
              <mc:Choice xmlns:v="urn:schemas-microsoft-com:vml" Requires="v">
                <p:oleObj name="Equation" r:id="rId4" imgW="5473440" imgH="431640" progId="Equation.DSMT4">
                  <p:embed/>
                </p:oleObj>
              </mc:Choice>
              <mc:Fallback>
                <p:oleObj name="Equation" r:id="rId4" imgW="5473440" imgH="431640" progId="Equation.DSMT4">
                  <p:embed/>
                  <p:pic>
                    <p:nvPicPr>
                      <p:cNvPr id="11" name="Object 10">
                        <a:extLst>
                          <a:ext uri="{FF2B5EF4-FFF2-40B4-BE49-F238E27FC236}">
                            <a16:creationId xmlns:a16="http://schemas.microsoft.com/office/drawing/2014/main" id="{31666E8E-8B51-4EA2-8099-D37E1AD01FF8}"/>
                          </a:ext>
                        </a:extLst>
                      </p:cNvPr>
                      <p:cNvPicPr>
                        <a:picLocks noChangeAspect="1" noChangeArrowheads="1"/>
                      </p:cNvPicPr>
                      <p:nvPr/>
                    </p:nvPicPr>
                    <p:blipFill>
                      <a:blip r:embed="rId5"/>
                      <a:srcRect/>
                      <a:stretch>
                        <a:fillRect/>
                      </a:stretch>
                    </p:blipFill>
                    <p:spPr bwMode="auto">
                      <a:xfrm>
                        <a:off x="481452" y="5670673"/>
                        <a:ext cx="6888162" cy="552450"/>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BA3F1E07-CB8C-46CE-ABCA-9542ECF88A05}"/>
              </a:ext>
            </a:extLst>
          </p:cNvPr>
          <p:cNvSpPr txBox="1"/>
          <p:nvPr/>
        </p:nvSpPr>
        <p:spPr>
          <a:xfrm>
            <a:off x="395456" y="2799257"/>
            <a:ext cx="11403254" cy="830997"/>
          </a:xfrm>
          <a:prstGeom prst="rect">
            <a:avLst/>
          </a:prstGeom>
          <a:noFill/>
        </p:spPr>
        <p:txBody>
          <a:bodyPr wrap="square" rtlCol="0">
            <a:spAutoFit/>
          </a:bodyPr>
          <a:lstStyle/>
          <a:p>
            <a:r>
              <a:rPr lang="en-US" sz="1600"/>
              <a:t>And excited states describe acoustic waves (three modes) and are given by the following [S(k) is evaluated from |GS&gt;].  Excitation spectrum is approximately graphed to right.  Note that since S(k ~ 0) ~ k, we get an acoustic wave excitation spectrum [</a:t>
            </a:r>
            <a:r>
              <a:rPr lang="el-GR" sz="1600"/>
              <a:t>ε</a:t>
            </a:r>
            <a:r>
              <a:rPr lang="en-US" sz="1600" baseline="-25000"/>
              <a:t>k</a:t>
            </a:r>
            <a:r>
              <a:rPr lang="en-US" sz="1600"/>
              <a:t> = k</a:t>
            </a:r>
            <a:r>
              <a:rPr lang="en-US" sz="1600" baseline="30000"/>
              <a:t>2</a:t>
            </a:r>
            <a:r>
              <a:rPr lang="en-US" sz="1600"/>
              <a:t>/2m].  We also get the free particle spectrum for large k, and then also the roton minimum dip thing!</a:t>
            </a:r>
          </a:p>
        </p:txBody>
      </p:sp>
      <p:graphicFrame>
        <p:nvGraphicFramePr>
          <p:cNvPr id="18" name="Object 17">
            <a:extLst>
              <a:ext uri="{FF2B5EF4-FFF2-40B4-BE49-F238E27FC236}">
                <a16:creationId xmlns:a16="http://schemas.microsoft.com/office/drawing/2014/main" id="{D71809F2-B0A6-43B5-80EE-CEB64DF7D7C6}"/>
              </a:ext>
            </a:extLst>
          </p:cNvPr>
          <p:cNvGraphicFramePr>
            <a:graphicFrameLocks noChangeAspect="1"/>
          </p:cNvGraphicFramePr>
          <p:nvPr>
            <p:extLst>
              <p:ext uri="{D42A27DB-BD31-4B8C-83A1-F6EECF244321}">
                <p14:modId xmlns:p14="http://schemas.microsoft.com/office/powerpoint/2010/main" val="3577938253"/>
              </p:ext>
            </p:extLst>
          </p:nvPr>
        </p:nvGraphicFramePr>
        <p:xfrm>
          <a:off x="481452" y="3856709"/>
          <a:ext cx="3551148" cy="585446"/>
        </p:xfrm>
        <a:graphic>
          <a:graphicData uri="http://schemas.openxmlformats.org/presentationml/2006/ole">
            <mc:AlternateContent xmlns:mc="http://schemas.openxmlformats.org/markup-compatibility/2006">
              <mc:Choice xmlns:v="urn:schemas-microsoft-com:vml" Requires="v">
                <p:oleObj name="Equation" r:id="rId6" imgW="2730240" imgH="444240" progId="Equation.DSMT4">
                  <p:embed/>
                </p:oleObj>
              </mc:Choice>
              <mc:Fallback>
                <p:oleObj name="Equation" r:id="rId6" imgW="2730240" imgH="444240" progId="Equation.DSMT4">
                  <p:embed/>
                  <p:pic>
                    <p:nvPicPr>
                      <p:cNvPr id="18" name="Object 17">
                        <a:extLst>
                          <a:ext uri="{FF2B5EF4-FFF2-40B4-BE49-F238E27FC236}">
                            <a16:creationId xmlns:a16="http://schemas.microsoft.com/office/drawing/2014/main" id="{D71809F2-B0A6-43B5-80EE-CEB64DF7D7C6}"/>
                          </a:ext>
                        </a:extLst>
                      </p:cNvPr>
                      <p:cNvPicPr>
                        <a:picLocks noChangeAspect="1" noChangeArrowheads="1"/>
                      </p:cNvPicPr>
                      <p:nvPr/>
                    </p:nvPicPr>
                    <p:blipFill>
                      <a:blip r:embed="rId7"/>
                      <a:srcRect/>
                      <a:stretch>
                        <a:fillRect/>
                      </a:stretch>
                    </p:blipFill>
                    <p:spPr bwMode="auto">
                      <a:xfrm>
                        <a:off x="481452" y="3856709"/>
                        <a:ext cx="3551148" cy="585446"/>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D48AB0FB-D21A-44C3-864C-4CF0FDBB15F6}"/>
              </a:ext>
            </a:extLst>
          </p:cNvPr>
          <p:cNvSpPr txBox="1"/>
          <p:nvPr/>
        </p:nvSpPr>
        <p:spPr>
          <a:xfrm>
            <a:off x="395456" y="4666890"/>
            <a:ext cx="8571563" cy="584775"/>
          </a:xfrm>
          <a:prstGeom prst="rect">
            <a:avLst/>
          </a:prstGeom>
          <a:noFill/>
        </p:spPr>
        <p:txBody>
          <a:bodyPr wrap="square" rtlCol="0">
            <a:spAutoFit/>
          </a:bodyPr>
          <a:lstStyle/>
          <a:p>
            <a:r>
              <a:rPr lang="en-US" sz="1600"/>
              <a:t>And we can approximately pile on excitations to have stuff below.  With these we may calculate the thermodynamics, like was done for the Fe problem.</a:t>
            </a:r>
          </a:p>
        </p:txBody>
      </p:sp>
      <p:pic>
        <p:nvPicPr>
          <p:cNvPr id="20" name="Picture 19">
            <a:extLst>
              <a:ext uri="{FF2B5EF4-FFF2-40B4-BE49-F238E27FC236}">
                <a16:creationId xmlns:a16="http://schemas.microsoft.com/office/drawing/2014/main" id="{00E037A0-3E65-4475-A2F4-3A9FE6A60684}"/>
              </a:ext>
            </a:extLst>
          </p:cNvPr>
          <p:cNvPicPr/>
          <p:nvPr/>
        </p:nvPicPr>
        <p:blipFill>
          <a:blip r:embed="rId8">
            <a:extLst>
              <a:ext uri="{28A0092B-C50C-407E-A947-70E740481C1C}">
                <a14:useLocalDpi xmlns:a14="http://schemas.microsoft.com/office/drawing/2010/main" val="0"/>
              </a:ext>
            </a:extLst>
          </a:blip>
          <a:srcRect/>
          <a:stretch>
            <a:fillRect/>
          </a:stretch>
        </p:blipFill>
        <p:spPr bwMode="auto">
          <a:xfrm>
            <a:off x="8913930" y="4877667"/>
            <a:ext cx="3070441" cy="1830411"/>
          </a:xfrm>
          <a:prstGeom prst="rect">
            <a:avLst/>
          </a:prstGeom>
          <a:noFill/>
          <a:ln>
            <a:noFill/>
          </a:ln>
        </p:spPr>
      </p:pic>
      <p:graphicFrame>
        <p:nvGraphicFramePr>
          <p:cNvPr id="13" name="Object 12">
            <a:extLst>
              <a:ext uri="{FF2B5EF4-FFF2-40B4-BE49-F238E27FC236}">
                <a16:creationId xmlns:a16="http://schemas.microsoft.com/office/drawing/2014/main" id="{325CAC34-FE22-4E31-8702-3C2ADC2F0231}"/>
              </a:ext>
            </a:extLst>
          </p:cNvPr>
          <p:cNvGraphicFramePr>
            <a:graphicFrameLocks noChangeAspect="1"/>
          </p:cNvGraphicFramePr>
          <p:nvPr>
            <p:extLst>
              <p:ext uri="{D42A27DB-BD31-4B8C-83A1-F6EECF244321}">
                <p14:modId xmlns:p14="http://schemas.microsoft.com/office/powerpoint/2010/main" val="1161075411"/>
              </p:ext>
            </p:extLst>
          </p:nvPr>
        </p:nvGraphicFramePr>
        <p:xfrm>
          <a:off x="5470177" y="3869068"/>
          <a:ext cx="5378450" cy="573087"/>
        </p:xfrm>
        <a:graphic>
          <a:graphicData uri="http://schemas.openxmlformats.org/presentationml/2006/ole">
            <mc:AlternateContent xmlns:mc="http://schemas.openxmlformats.org/markup-compatibility/2006">
              <mc:Choice xmlns:v="urn:schemas-microsoft-com:vml" Requires="v">
                <p:oleObj name="Equation" r:id="rId9" imgW="3987720" imgH="419040" progId="Equation.DSMT4">
                  <p:embed/>
                </p:oleObj>
              </mc:Choice>
              <mc:Fallback>
                <p:oleObj name="Equation" r:id="rId9" imgW="3987720" imgH="419040" progId="Equation.DSMT4">
                  <p:embed/>
                  <p:pic>
                    <p:nvPicPr>
                      <p:cNvPr id="13" name="Object 12">
                        <a:extLst>
                          <a:ext uri="{FF2B5EF4-FFF2-40B4-BE49-F238E27FC236}">
                            <a16:creationId xmlns:a16="http://schemas.microsoft.com/office/drawing/2014/main" id="{325CAC34-FE22-4E31-8702-3C2ADC2F0231}"/>
                          </a:ext>
                        </a:extLst>
                      </p:cNvPr>
                      <p:cNvPicPr>
                        <a:picLocks noChangeAspect="1" noChangeArrowheads="1"/>
                      </p:cNvPicPr>
                      <p:nvPr/>
                    </p:nvPicPr>
                    <p:blipFill>
                      <a:blip r:embed="rId10"/>
                      <a:srcRect/>
                      <a:stretch>
                        <a:fillRect/>
                      </a:stretch>
                    </p:blipFill>
                    <p:spPr bwMode="auto">
                      <a:xfrm>
                        <a:off x="5470177" y="3869068"/>
                        <a:ext cx="5378450" cy="573087"/>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2A3C1E70-0F10-4D50-825A-7B3077DA9986}"/>
              </a:ext>
            </a:extLst>
          </p:cNvPr>
          <p:cNvSpPr txBox="1"/>
          <p:nvPr/>
        </p:nvSpPr>
        <p:spPr>
          <a:xfrm>
            <a:off x="481452" y="1187327"/>
            <a:ext cx="11484406" cy="584775"/>
          </a:xfrm>
          <a:prstGeom prst="rect">
            <a:avLst/>
          </a:prstGeom>
          <a:noFill/>
        </p:spPr>
        <p:txBody>
          <a:bodyPr wrap="square" rtlCol="0">
            <a:spAutoFit/>
          </a:bodyPr>
          <a:lstStyle/>
          <a:p>
            <a:r>
              <a:rPr lang="en-US" sz="1600"/>
              <a:t>Feynman’s approach was to attempt to ‘simply’ guess the ground state wavefunction, and the low lying excited states. The GS wavefunction is roughly given by following, where u is obtained from approximate solution of 2-particle Schrodinger equation. </a:t>
            </a:r>
          </a:p>
        </p:txBody>
      </p:sp>
    </p:spTree>
    <p:extLst>
      <p:ext uri="{BB962C8B-B14F-4D97-AF65-F5344CB8AC3E}">
        <p14:creationId xmlns:p14="http://schemas.microsoft.com/office/powerpoint/2010/main" val="2061149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3418787" y="267307"/>
            <a:ext cx="4584570" cy="668730"/>
          </a:xfrm>
        </p:spPr>
        <p:txBody>
          <a:bodyPr>
            <a:normAutofit fontScale="90000"/>
          </a:bodyPr>
          <a:lstStyle/>
          <a:p>
            <a:r>
              <a:rPr lang="en-US" sz="4400" b="1" u="sng">
                <a:latin typeface="+mn-lt"/>
              </a:rPr>
              <a:t>4He – Excitations</a:t>
            </a:r>
            <a:endParaRPr lang="en-US" b="1" u="sng">
              <a:latin typeface="+mn-lt"/>
            </a:endParaRPr>
          </a:p>
        </p:txBody>
      </p:sp>
      <p:sp>
        <p:nvSpPr>
          <p:cNvPr id="4" name="Rectangle 3">
            <a:extLst>
              <a:ext uri="{FF2B5EF4-FFF2-40B4-BE49-F238E27FC236}">
                <a16:creationId xmlns:a16="http://schemas.microsoft.com/office/drawing/2014/main" id="{C492B3C5-1E2B-460C-978F-49FD398FA682}"/>
              </a:ext>
            </a:extLst>
          </p:cNvPr>
          <p:cNvSpPr/>
          <p:nvPr/>
        </p:nvSpPr>
        <p:spPr>
          <a:xfrm>
            <a:off x="512188" y="1561592"/>
            <a:ext cx="9725321" cy="338554"/>
          </a:xfrm>
          <a:prstGeom prst="rect">
            <a:avLst/>
          </a:prstGeom>
        </p:spPr>
        <p:txBody>
          <a:bodyPr wrap="square">
            <a:spAutoFit/>
          </a:bodyPr>
          <a:lstStyle/>
          <a:p>
            <a:r>
              <a:rPr lang="en-US" sz="1600"/>
              <a:t>And if our fluid is moving, then things are modified slightly. The GS wavefunction is roughly given by following:</a:t>
            </a:r>
          </a:p>
        </p:txBody>
      </p:sp>
      <p:graphicFrame>
        <p:nvGraphicFramePr>
          <p:cNvPr id="11" name="Object 10">
            <a:extLst>
              <a:ext uri="{FF2B5EF4-FFF2-40B4-BE49-F238E27FC236}">
                <a16:creationId xmlns:a16="http://schemas.microsoft.com/office/drawing/2014/main" id="{31666E8E-8B51-4EA2-8099-D37E1AD01FF8}"/>
              </a:ext>
            </a:extLst>
          </p:cNvPr>
          <p:cNvGraphicFramePr>
            <a:graphicFrameLocks noChangeAspect="1"/>
          </p:cNvGraphicFramePr>
          <p:nvPr>
            <p:extLst>
              <p:ext uri="{D42A27DB-BD31-4B8C-83A1-F6EECF244321}">
                <p14:modId xmlns:p14="http://schemas.microsoft.com/office/powerpoint/2010/main" val="659750084"/>
              </p:ext>
            </p:extLst>
          </p:nvPr>
        </p:nvGraphicFramePr>
        <p:xfrm>
          <a:off x="595703" y="3470840"/>
          <a:ext cx="7812088" cy="615950"/>
        </p:xfrm>
        <a:graphic>
          <a:graphicData uri="http://schemas.openxmlformats.org/presentationml/2006/ole">
            <mc:AlternateContent xmlns:mc="http://schemas.openxmlformats.org/markup-compatibility/2006">
              <mc:Choice xmlns:v="urn:schemas-microsoft-com:vml" Requires="v">
                <p:oleObj name="Equation" r:id="rId2" imgW="6210000" imgH="482400" progId="Equation.DSMT4">
                  <p:embed/>
                </p:oleObj>
              </mc:Choice>
              <mc:Fallback>
                <p:oleObj name="Equation" r:id="rId2" imgW="6210000" imgH="482400" progId="Equation.DSMT4">
                  <p:embed/>
                  <p:pic>
                    <p:nvPicPr>
                      <p:cNvPr id="11" name="Object 10">
                        <a:extLst>
                          <a:ext uri="{FF2B5EF4-FFF2-40B4-BE49-F238E27FC236}">
                            <a16:creationId xmlns:a16="http://schemas.microsoft.com/office/drawing/2014/main" id="{31666E8E-8B51-4EA2-8099-D37E1AD01FF8}"/>
                          </a:ext>
                        </a:extLst>
                      </p:cNvPr>
                      <p:cNvPicPr>
                        <a:picLocks noChangeAspect="1" noChangeArrowheads="1"/>
                      </p:cNvPicPr>
                      <p:nvPr/>
                    </p:nvPicPr>
                    <p:blipFill>
                      <a:blip r:embed="rId3"/>
                      <a:srcRect/>
                      <a:stretch>
                        <a:fillRect/>
                      </a:stretch>
                    </p:blipFill>
                    <p:spPr bwMode="auto">
                      <a:xfrm>
                        <a:off x="595703" y="3470840"/>
                        <a:ext cx="7812088" cy="615950"/>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C19C2CD9-27EB-4C07-B3B5-BAA8BDCB83E7}"/>
              </a:ext>
            </a:extLst>
          </p:cNvPr>
          <p:cNvGraphicFramePr>
            <a:graphicFrameLocks noChangeAspect="1"/>
          </p:cNvGraphicFramePr>
          <p:nvPr>
            <p:extLst>
              <p:ext uri="{D42A27DB-BD31-4B8C-83A1-F6EECF244321}">
                <p14:modId xmlns:p14="http://schemas.microsoft.com/office/powerpoint/2010/main" val="2638824431"/>
              </p:ext>
            </p:extLst>
          </p:nvPr>
        </p:nvGraphicFramePr>
        <p:xfrm>
          <a:off x="616177" y="2184974"/>
          <a:ext cx="4299589" cy="608864"/>
        </p:xfrm>
        <a:graphic>
          <a:graphicData uri="http://schemas.openxmlformats.org/presentationml/2006/ole">
            <mc:AlternateContent xmlns:mc="http://schemas.openxmlformats.org/markup-compatibility/2006">
              <mc:Choice xmlns:v="urn:schemas-microsoft-com:vml" Requires="v">
                <p:oleObj name="Equation" r:id="rId4" imgW="3390840" imgH="482400" progId="Equation.DSMT4">
                  <p:embed/>
                </p:oleObj>
              </mc:Choice>
              <mc:Fallback>
                <p:oleObj name="Equation" r:id="rId4" imgW="3390840" imgH="482400" progId="Equation.DSMT4">
                  <p:embed/>
                  <p:pic>
                    <p:nvPicPr>
                      <p:cNvPr id="0" name="Object 1"/>
                      <p:cNvPicPr>
                        <a:picLocks noChangeAspect="1" noChangeArrowheads="1"/>
                      </p:cNvPicPr>
                      <p:nvPr/>
                    </p:nvPicPr>
                    <p:blipFill>
                      <a:blip r:embed="rId5"/>
                      <a:srcRect/>
                      <a:stretch>
                        <a:fillRect/>
                      </a:stretch>
                    </p:blipFill>
                    <p:spPr bwMode="auto">
                      <a:xfrm>
                        <a:off x="616177" y="2184974"/>
                        <a:ext cx="4299589" cy="608864"/>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97EAC057-067E-4BDB-A46A-501ACDB4AA3B}"/>
              </a:ext>
            </a:extLst>
          </p:cNvPr>
          <p:cNvGraphicFramePr>
            <a:graphicFrameLocks noChangeAspect="1"/>
          </p:cNvGraphicFramePr>
          <p:nvPr>
            <p:extLst>
              <p:ext uri="{D42A27DB-BD31-4B8C-83A1-F6EECF244321}">
                <p14:modId xmlns:p14="http://schemas.microsoft.com/office/powerpoint/2010/main" val="699823968"/>
              </p:ext>
            </p:extLst>
          </p:nvPr>
        </p:nvGraphicFramePr>
        <p:xfrm>
          <a:off x="5946481" y="2260438"/>
          <a:ext cx="5348288" cy="533400"/>
        </p:xfrm>
        <a:graphic>
          <a:graphicData uri="http://schemas.openxmlformats.org/presentationml/2006/ole">
            <mc:AlternateContent xmlns:mc="http://schemas.openxmlformats.org/markup-compatibility/2006">
              <mc:Choice xmlns:v="urn:schemas-microsoft-com:vml" Requires="v">
                <p:oleObj name="Equation" r:id="rId6" imgW="3949560" imgH="393480" progId="Equation.DSMT4">
                  <p:embed/>
                </p:oleObj>
              </mc:Choice>
              <mc:Fallback>
                <p:oleObj name="Equation" r:id="rId6" imgW="3949560" imgH="393480" progId="Equation.DSMT4">
                  <p:embed/>
                  <p:pic>
                    <p:nvPicPr>
                      <p:cNvPr id="0" name="Object 3"/>
                      <p:cNvPicPr>
                        <a:picLocks noChangeAspect="1" noChangeArrowheads="1"/>
                      </p:cNvPicPr>
                      <p:nvPr/>
                    </p:nvPicPr>
                    <p:blipFill>
                      <a:blip r:embed="rId7"/>
                      <a:srcRect/>
                      <a:stretch>
                        <a:fillRect/>
                      </a:stretch>
                    </p:blipFill>
                    <p:spPr bwMode="auto">
                      <a:xfrm>
                        <a:off x="5946481" y="2260438"/>
                        <a:ext cx="5348288" cy="533400"/>
                      </a:xfrm>
                      <a:prstGeom prst="rect">
                        <a:avLst/>
                      </a:prstGeom>
                      <a:noFill/>
                    </p:spPr>
                  </p:pic>
                </p:oleObj>
              </mc:Fallback>
            </mc:AlternateContent>
          </a:graphicData>
        </a:graphic>
      </p:graphicFrame>
      <p:sp>
        <p:nvSpPr>
          <p:cNvPr id="16" name="Rectangle 6">
            <a:extLst>
              <a:ext uri="{FF2B5EF4-FFF2-40B4-BE49-F238E27FC236}">
                <a16:creationId xmlns:a16="http://schemas.microsoft.com/office/drawing/2014/main" id="{36874AD3-D06B-4150-BDFF-0CF5840C600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19">
            <a:extLst>
              <a:ext uri="{FF2B5EF4-FFF2-40B4-BE49-F238E27FC236}">
                <a16:creationId xmlns:a16="http://schemas.microsoft.com/office/drawing/2014/main" id="{DA5982E5-4389-4CE7-B1BE-3F6058EAA03A}"/>
              </a:ext>
            </a:extLst>
          </p:cNvPr>
          <p:cNvSpPr/>
          <p:nvPr/>
        </p:nvSpPr>
        <p:spPr>
          <a:xfrm>
            <a:off x="548976" y="2920877"/>
            <a:ext cx="2731552" cy="338554"/>
          </a:xfrm>
          <a:prstGeom prst="rect">
            <a:avLst/>
          </a:prstGeom>
        </p:spPr>
        <p:txBody>
          <a:bodyPr wrap="square">
            <a:spAutoFit/>
          </a:bodyPr>
          <a:lstStyle/>
          <a:p>
            <a:r>
              <a:rPr lang="en-US" sz="1600"/>
              <a:t>Multiple excitations are:</a:t>
            </a:r>
          </a:p>
        </p:txBody>
      </p:sp>
    </p:spTree>
    <p:extLst>
      <p:ext uri="{BB962C8B-B14F-4D97-AF65-F5344CB8AC3E}">
        <p14:creationId xmlns:p14="http://schemas.microsoft.com/office/powerpoint/2010/main" val="2443271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2937753" y="249052"/>
            <a:ext cx="5357434" cy="668730"/>
          </a:xfrm>
        </p:spPr>
        <p:txBody>
          <a:bodyPr>
            <a:normAutofit fontScale="90000"/>
          </a:bodyPr>
          <a:lstStyle/>
          <a:p>
            <a:r>
              <a:rPr lang="en-US" sz="4400" b="1" u="sng">
                <a:latin typeface="+mn-lt"/>
              </a:rPr>
              <a:t>4He – Thermodynamics</a:t>
            </a:r>
            <a:endParaRPr lang="en-US" b="1" u="sng">
              <a:latin typeface="+mn-lt"/>
            </a:endParaRPr>
          </a:p>
        </p:txBody>
      </p:sp>
      <p:sp>
        <p:nvSpPr>
          <p:cNvPr id="16" name="Rectangle 6">
            <a:extLst>
              <a:ext uri="{FF2B5EF4-FFF2-40B4-BE49-F238E27FC236}">
                <a16:creationId xmlns:a16="http://schemas.microsoft.com/office/drawing/2014/main" id="{36874AD3-D06B-4150-BDFF-0CF5840C600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TextBox 11">
            <a:extLst>
              <a:ext uri="{FF2B5EF4-FFF2-40B4-BE49-F238E27FC236}">
                <a16:creationId xmlns:a16="http://schemas.microsoft.com/office/drawing/2014/main" id="{3131E61C-8D61-4C73-B6DC-2227204432CF}"/>
              </a:ext>
            </a:extLst>
          </p:cNvPr>
          <p:cNvSpPr txBox="1"/>
          <p:nvPr/>
        </p:nvSpPr>
        <p:spPr>
          <a:xfrm>
            <a:off x="303990" y="1438325"/>
            <a:ext cx="8363355" cy="1569660"/>
          </a:xfrm>
          <a:prstGeom prst="rect">
            <a:avLst/>
          </a:prstGeom>
          <a:noFill/>
        </p:spPr>
        <p:txBody>
          <a:bodyPr wrap="square">
            <a:spAutoFit/>
          </a:bodyPr>
          <a:lstStyle/>
          <a:p>
            <a:r>
              <a:rPr lang="en-US" sz="1600">
                <a:ea typeface="Times New Roman" panose="02020603050405020304" pitchFamily="18" charset="0"/>
              </a:rPr>
              <a:t>So in the He I phase, He is a liquid/dense gas with normal liquid properties.  When it crosses the blue phase transition line at around T ≈ 2.17K it undergoes a phase transition similar to Bose-Einstein condensation.  As we lower the temperature T: T</a:t>
            </a:r>
            <a:r>
              <a:rPr lang="en-US" sz="1600" baseline="-25000">
                <a:ea typeface="Times New Roman" panose="02020603050405020304" pitchFamily="18" charset="0"/>
              </a:rPr>
              <a:t>c</a:t>
            </a:r>
            <a:r>
              <a:rPr lang="en-US" sz="1600">
                <a:ea typeface="Times New Roman" panose="02020603050405020304" pitchFamily="18" charset="0"/>
              </a:rPr>
              <a:t> </a:t>
            </a:r>
            <a:r>
              <a:rPr lang="en-US" sz="1600">
                <a:ea typeface="Times New Roman" panose="02020603050405020304" pitchFamily="18" charset="0"/>
                <a:sym typeface="Wingdings" panose="05000000000000000000" pitchFamily="2" charset="2"/>
              </a:rPr>
              <a:t> 0, more and more of the He will slip into the condensate, a massive bound state with superfluid liquid properties.  </a:t>
            </a:r>
            <a:r>
              <a:rPr lang="en-US" sz="1600">
                <a:ea typeface="Times New Roman" panose="02020603050405020304" pitchFamily="18" charset="0"/>
              </a:rPr>
              <a:t>So in the He II phase, liquid He consists of a normal fluid + condensate fluid.  As T: T</a:t>
            </a:r>
            <a:r>
              <a:rPr lang="en-US" sz="1600" baseline="-25000">
                <a:ea typeface="Times New Roman" panose="02020603050405020304" pitchFamily="18" charset="0"/>
              </a:rPr>
              <a:t>c</a:t>
            </a:r>
            <a:r>
              <a:rPr lang="en-US" sz="1600">
                <a:ea typeface="Times New Roman" panose="02020603050405020304" pitchFamily="18" charset="0"/>
              </a:rPr>
              <a:t> </a:t>
            </a:r>
            <a:r>
              <a:rPr lang="en-US" sz="1600">
                <a:ea typeface="Times New Roman" panose="02020603050405020304" pitchFamily="18" charset="0"/>
                <a:sym typeface="Wingdings" panose="05000000000000000000" pitchFamily="2" charset="2"/>
              </a:rPr>
              <a:t> 0, the fraction of particles in the condensate superfluid state goes from 0 to 1.  </a:t>
            </a:r>
            <a:endParaRPr lang="en-US" sz="1600"/>
          </a:p>
        </p:txBody>
      </p:sp>
      <p:graphicFrame>
        <p:nvGraphicFramePr>
          <p:cNvPr id="5" name="Object 4">
            <a:extLst>
              <a:ext uri="{FF2B5EF4-FFF2-40B4-BE49-F238E27FC236}">
                <a16:creationId xmlns:a16="http://schemas.microsoft.com/office/drawing/2014/main" id="{BE7A00E2-C004-4921-9D6C-DBD0F210693D}"/>
              </a:ext>
            </a:extLst>
          </p:cNvPr>
          <p:cNvGraphicFramePr>
            <a:graphicFrameLocks noChangeAspect="1"/>
          </p:cNvGraphicFramePr>
          <p:nvPr>
            <p:extLst>
              <p:ext uri="{D42A27DB-BD31-4B8C-83A1-F6EECF244321}">
                <p14:modId xmlns:p14="http://schemas.microsoft.com/office/powerpoint/2010/main" val="3800649109"/>
              </p:ext>
            </p:extLst>
          </p:nvPr>
        </p:nvGraphicFramePr>
        <p:xfrm>
          <a:off x="388468" y="3254918"/>
          <a:ext cx="6099881" cy="3354030"/>
        </p:xfrm>
        <a:graphic>
          <a:graphicData uri="http://schemas.openxmlformats.org/presentationml/2006/ole">
            <mc:AlternateContent xmlns:mc="http://schemas.openxmlformats.org/markup-compatibility/2006">
              <mc:Choice xmlns:v="urn:schemas-microsoft-com:vml" Requires="v">
                <p:oleObj name="Bitmap Image" r:id="rId2" imgW="4540952" imgH="2491956" progId="Paint.Picture">
                  <p:embed/>
                </p:oleObj>
              </mc:Choice>
              <mc:Fallback>
                <p:oleObj name="Bitmap Image" r:id="rId2" imgW="4540952" imgH="2491956" progId="Paint.Picture">
                  <p:embed/>
                  <p:pic>
                    <p:nvPicPr>
                      <p:cNvPr id="5" name="Object 4">
                        <a:extLst>
                          <a:ext uri="{FF2B5EF4-FFF2-40B4-BE49-F238E27FC236}">
                            <a16:creationId xmlns:a16="http://schemas.microsoft.com/office/drawing/2014/main" id="{BE7A00E2-C004-4921-9D6C-DBD0F21069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468" y="3254918"/>
                        <a:ext cx="6099881" cy="3354030"/>
                      </a:xfrm>
                      <a:prstGeom prst="rect">
                        <a:avLst/>
                      </a:prstGeom>
                      <a:noFill/>
                    </p:spPr>
                  </p:pic>
                </p:oleObj>
              </mc:Fallback>
            </mc:AlternateContent>
          </a:graphicData>
        </a:graphic>
      </p:graphicFrame>
      <p:cxnSp>
        <p:nvCxnSpPr>
          <p:cNvPr id="4" name="Straight Arrow Connector 3">
            <a:extLst>
              <a:ext uri="{FF2B5EF4-FFF2-40B4-BE49-F238E27FC236}">
                <a16:creationId xmlns:a16="http://schemas.microsoft.com/office/drawing/2014/main" id="{02480382-DB0F-4DFC-9436-F4C9640658AB}"/>
              </a:ext>
            </a:extLst>
          </p:cNvPr>
          <p:cNvCxnSpPr/>
          <p:nvPr/>
        </p:nvCxnSpPr>
        <p:spPr>
          <a:xfrm flipH="1">
            <a:off x="1235413" y="4970834"/>
            <a:ext cx="408561" cy="107217"/>
          </a:xfrm>
          <a:prstGeom prst="straightConnector1">
            <a:avLst/>
          </a:prstGeom>
          <a:ln>
            <a:solidFill>
              <a:srgbClr val="0070C0"/>
            </a:solidFill>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763512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2937753" y="249052"/>
            <a:ext cx="5357434" cy="668730"/>
          </a:xfrm>
        </p:spPr>
        <p:txBody>
          <a:bodyPr>
            <a:normAutofit fontScale="90000"/>
          </a:bodyPr>
          <a:lstStyle/>
          <a:p>
            <a:r>
              <a:rPr lang="en-US" sz="4400" b="1" u="sng">
                <a:latin typeface="+mn-lt"/>
              </a:rPr>
              <a:t>4He – Thermodynamics</a:t>
            </a:r>
            <a:endParaRPr lang="en-US" b="1" u="sng">
              <a:latin typeface="+mn-lt"/>
            </a:endParaRPr>
          </a:p>
        </p:txBody>
      </p:sp>
      <p:sp>
        <p:nvSpPr>
          <p:cNvPr id="16" name="Rectangle 6">
            <a:extLst>
              <a:ext uri="{FF2B5EF4-FFF2-40B4-BE49-F238E27FC236}">
                <a16:creationId xmlns:a16="http://schemas.microsoft.com/office/drawing/2014/main" id="{36874AD3-D06B-4150-BDFF-0CF5840C600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3" name="Picture 12">
            <a:extLst>
              <a:ext uri="{FF2B5EF4-FFF2-40B4-BE49-F238E27FC236}">
                <a16:creationId xmlns:a16="http://schemas.microsoft.com/office/drawing/2014/main" id="{D753EFE0-7BFC-455C-9B59-563B7AEBAE3A}"/>
              </a:ext>
            </a:extLst>
          </p:cNvPr>
          <p:cNvPicPr/>
          <p:nvPr/>
        </p:nvPicPr>
        <p:blipFill>
          <a:blip r:embed="rId2">
            <a:extLst>
              <a:ext uri="{28A0092B-C50C-407E-A947-70E740481C1C}">
                <a14:useLocalDpi xmlns:a14="http://schemas.microsoft.com/office/drawing/2010/main" val="0"/>
              </a:ext>
            </a:extLst>
          </a:blip>
          <a:srcRect t="4021" r="5255" b="6282"/>
          <a:stretch>
            <a:fillRect/>
          </a:stretch>
        </p:blipFill>
        <p:spPr bwMode="auto">
          <a:xfrm>
            <a:off x="7694205" y="3731962"/>
            <a:ext cx="4312673" cy="2981737"/>
          </a:xfrm>
          <a:prstGeom prst="rect">
            <a:avLst/>
          </a:prstGeom>
          <a:noFill/>
          <a:ln>
            <a:noFill/>
          </a:ln>
        </p:spPr>
      </p:pic>
      <p:sp>
        <p:nvSpPr>
          <p:cNvPr id="6" name="TextBox 5">
            <a:extLst>
              <a:ext uri="{FF2B5EF4-FFF2-40B4-BE49-F238E27FC236}">
                <a16:creationId xmlns:a16="http://schemas.microsoft.com/office/drawing/2014/main" id="{BA549717-0305-415A-BD1B-76D229BD99CD}"/>
              </a:ext>
            </a:extLst>
          </p:cNvPr>
          <p:cNvSpPr txBox="1"/>
          <p:nvPr/>
        </p:nvSpPr>
        <p:spPr>
          <a:xfrm>
            <a:off x="401671" y="1193115"/>
            <a:ext cx="10648950" cy="584775"/>
          </a:xfrm>
          <a:prstGeom prst="rect">
            <a:avLst/>
          </a:prstGeom>
          <a:noFill/>
        </p:spPr>
        <p:txBody>
          <a:bodyPr wrap="square" rtlCol="0">
            <a:spAutoFit/>
          </a:bodyPr>
          <a:lstStyle/>
          <a:p>
            <a:r>
              <a:rPr lang="en-US" sz="1600"/>
              <a:t>We can work out the fraction of particles in the normal fluid state at low T, given the low Energy excitations.  We calculate the momentum expectation and recognize that only the condensate part should have non-zero velocity expectation in equilibrium.    </a:t>
            </a:r>
          </a:p>
        </p:txBody>
      </p:sp>
      <p:graphicFrame>
        <p:nvGraphicFramePr>
          <p:cNvPr id="7" name="Object 6">
            <a:extLst>
              <a:ext uri="{FF2B5EF4-FFF2-40B4-BE49-F238E27FC236}">
                <a16:creationId xmlns:a16="http://schemas.microsoft.com/office/drawing/2014/main" id="{F50C7500-A438-47C8-8A55-EF3064D94C83}"/>
              </a:ext>
            </a:extLst>
          </p:cNvPr>
          <p:cNvGraphicFramePr>
            <a:graphicFrameLocks noChangeAspect="1"/>
          </p:cNvGraphicFramePr>
          <p:nvPr>
            <p:extLst>
              <p:ext uri="{D42A27DB-BD31-4B8C-83A1-F6EECF244321}">
                <p14:modId xmlns:p14="http://schemas.microsoft.com/office/powerpoint/2010/main" val="1260418143"/>
              </p:ext>
            </p:extLst>
          </p:nvPr>
        </p:nvGraphicFramePr>
        <p:xfrm>
          <a:off x="5086350" y="4700588"/>
          <a:ext cx="2320925" cy="595312"/>
        </p:xfrm>
        <a:graphic>
          <a:graphicData uri="http://schemas.openxmlformats.org/presentationml/2006/ole">
            <mc:AlternateContent xmlns:mc="http://schemas.openxmlformats.org/markup-compatibility/2006">
              <mc:Choice xmlns:v="urn:schemas-microsoft-com:vml" Requires="v">
                <p:oleObj name="Equation" r:id="rId3" imgW="1879560" imgH="482400" progId="Equation.DSMT4">
                  <p:embed/>
                </p:oleObj>
              </mc:Choice>
              <mc:Fallback>
                <p:oleObj name="Equation" r:id="rId3" imgW="1879560" imgH="482400" progId="Equation.DSMT4">
                  <p:embed/>
                  <p:pic>
                    <p:nvPicPr>
                      <p:cNvPr id="7" name="Object 6">
                        <a:extLst>
                          <a:ext uri="{FF2B5EF4-FFF2-40B4-BE49-F238E27FC236}">
                            <a16:creationId xmlns:a16="http://schemas.microsoft.com/office/drawing/2014/main" id="{F50C7500-A438-47C8-8A55-EF3064D94C83}"/>
                          </a:ext>
                        </a:extLst>
                      </p:cNvPr>
                      <p:cNvPicPr/>
                      <p:nvPr/>
                    </p:nvPicPr>
                    <p:blipFill>
                      <a:blip r:embed="rId4"/>
                      <a:stretch>
                        <a:fillRect/>
                      </a:stretch>
                    </p:blipFill>
                    <p:spPr>
                      <a:xfrm>
                        <a:off x="5086350" y="4700588"/>
                        <a:ext cx="2320925" cy="595312"/>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9A70816F-8E56-4CB4-B4D2-A8AA65584CD0}"/>
              </a:ext>
            </a:extLst>
          </p:cNvPr>
          <p:cNvGraphicFramePr>
            <a:graphicFrameLocks noChangeAspect="1"/>
          </p:cNvGraphicFramePr>
          <p:nvPr>
            <p:extLst>
              <p:ext uri="{D42A27DB-BD31-4B8C-83A1-F6EECF244321}">
                <p14:modId xmlns:p14="http://schemas.microsoft.com/office/powerpoint/2010/main" val="3392703627"/>
              </p:ext>
            </p:extLst>
          </p:nvPr>
        </p:nvGraphicFramePr>
        <p:xfrm>
          <a:off x="585788" y="6069013"/>
          <a:ext cx="1743075" cy="636587"/>
        </p:xfrm>
        <a:graphic>
          <a:graphicData uri="http://schemas.openxmlformats.org/presentationml/2006/ole">
            <mc:AlternateContent xmlns:mc="http://schemas.openxmlformats.org/markup-compatibility/2006">
              <mc:Choice xmlns:v="urn:schemas-microsoft-com:vml" Requires="v">
                <p:oleObj name="Equation" r:id="rId5" imgW="1180800" imgH="431640" progId="Equation.DSMT4">
                  <p:embed/>
                </p:oleObj>
              </mc:Choice>
              <mc:Fallback>
                <p:oleObj name="Equation" r:id="rId5" imgW="1180800" imgH="431640" progId="Equation.DSMT4">
                  <p:embed/>
                  <p:pic>
                    <p:nvPicPr>
                      <p:cNvPr id="8" name="Object 7">
                        <a:extLst>
                          <a:ext uri="{FF2B5EF4-FFF2-40B4-BE49-F238E27FC236}">
                            <a16:creationId xmlns:a16="http://schemas.microsoft.com/office/drawing/2014/main" id="{9A70816F-8E56-4CB4-B4D2-A8AA65584CD0}"/>
                          </a:ext>
                        </a:extLst>
                      </p:cNvPr>
                      <p:cNvPicPr/>
                      <p:nvPr/>
                    </p:nvPicPr>
                    <p:blipFill>
                      <a:blip r:embed="rId6"/>
                      <a:stretch>
                        <a:fillRect/>
                      </a:stretch>
                    </p:blipFill>
                    <p:spPr>
                      <a:xfrm>
                        <a:off x="585788" y="6069013"/>
                        <a:ext cx="1743075" cy="636587"/>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33FF1C48-9E29-445D-A42E-FDF333A87B22}"/>
              </a:ext>
            </a:extLst>
          </p:cNvPr>
          <p:cNvGraphicFramePr>
            <a:graphicFrameLocks noChangeAspect="1"/>
          </p:cNvGraphicFramePr>
          <p:nvPr>
            <p:extLst>
              <p:ext uri="{D42A27DB-BD31-4B8C-83A1-F6EECF244321}">
                <p14:modId xmlns:p14="http://schemas.microsoft.com/office/powerpoint/2010/main" val="1930753323"/>
              </p:ext>
            </p:extLst>
          </p:nvPr>
        </p:nvGraphicFramePr>
        <p:xfrm>
          <a:off x="526679" y="2129745"/>
          <a:ext cx="1817687" cy="466725"/>
        </p:xfrm>
        <a:graphic>
          <a:graphicData uri="http://schemas.openxmlformats.org/presentationml/2006/ole">
            <mc:AlternateContent xmlns:mc="http://schemas.openxmlformats.org/markup-compatibility/2006">
              <mc:Choice xmlns:v="urn:schemas-microsoft-com:vml" Requires="v">
                <p:oleObj name="Equation" r:id="rId7" imgW="1333440" imgH="342720" progId="Equation.DSMT4">
                  <p:embed/>
                </p:oleObj>
              </mc:Choice>
              <mc:Fallback>
                <p:oleObj name="Equation" r:id="rId7" imgW="1333440" imgH="342720" progId="Equation.DSMT4">
                  <p:embed/>
                  <p:pic>
                    <p:nvPicPr>
                      <p:cNvPr id="0" name=""/>
                      <p:cNvPicPr/>
                      <p:nvPr/>
                    </p:nvPicPr>
                    <p:blipFill>
                      <a:blip r:embed="rId8"/>
                      <a:stretch>
                        <a:fillRect/>
                      </a:stretch>
                    </p:blipFill>
                    <p:spPr>
                      <a:xfrm>
                        <a:off x="526679" y="2129745"/>
                        <a:ext cx="1817687" cy="466725"/>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0CDA02E8-EC7E-4C19-9B68-DB2E9C0A7FB7}"/>
              </a:ext>
            </a:extLst>
          </p:cNvPr>
          <p:cNvGraphicFramePr>
            <a:graphicFrameLocks noChangeAspect="1"/>
          </p:cNvGraphicFramePr>
          <p:nvPr>
            <p:extLst>
              <p:ext uri="{D42A27DB-BD31-4B8C-83A1-F6EECF244321}">
                <p14:modId xmlns:p14="http://schemas.microsoft.com/office/powerpoint/2010/main" val="2764309337"/>
              </p:ext>
            </p:extLst>
          </p:nvPr>
        </p:nvGraphicFramePr>
        <p:xfrm>
          <a:off x="526679" y="2900300"/>
          <a:ext cx="5392058" cy="588660"/>
        </p:xfrm>
        <a:graphic>
          <a:graphicData uri="http://schemas.openxmlformats.org/presentationml/2006/ole">
            <mc:AlternateContent xmlns:mc="http://schemas.openxmlformats.org/markup-compatibility/2006">
              <mc:Choice xmlns:v="urn:schemas-microsoft-com:vml" Requires="v">
                <p:oleObj name="Equation" r:id="rId9" imgW="4190760" imgH="457200" progId="Equation.DSMT4">
                  <p:embed/>
                </p:oleObj>
              </mc:Choice>
              <mc:Fallback>
                <p:oleObj name="Equation" r:id="rId9" imgW="4190760" imgH="457200" progId="Equation.DSMT4">
                  <p:embed/>
                  <p:pic>
                    <p:nvPicPr>
                      <p:cNvPr id="0" name=""/>
                      <p:cNvPicPr/>
                      <p:nvPr/>
                    </p:nvPicPr>
                    <p:blipFill>
                      <a:blip r:embed="rId10"/>
                      <a:stretch>
                        <a:fillRect/>
                      </a:stretch>
                    </p:blipFill>
                    <p:spPr>
                      <a:xfrm>
                        <a:off x="526679" y="2900300"/>
                        <a:ext cx="5392058" cy="58866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10" name="Ink 9">
                <a:extLst>
                  <a:ext uri="{FF2B5EF4-FFF2-40B4-BE49-F238E27FC236}">
                    <a16:creationId xmlns:a16="http://schemas.microsoft.com/office/drawing/2014/main" id="{E8262E9B-05F7-43CA-8781-5B30A6057948}"/>
                  </a:ext>
                </a:extLst>
              </p14:cNvPr>
              <p14:cNvContentPartPr/>
              <p14:nvPr/>
            </p14:nvContentPartPr>
            <p14:xfrm>
              <a:off x="2577370" y="2284275"/>
              <a:ext cx="428400" cy="51120"/>
            </p14:xfrm>
          </p:contentPart>
        </mc:Choice>
        <mc:Fallback xmlns="">
          <p:pic>
            <p:nvPicPr>
              <p:cNvPr id="10" name="Ink 9">
                <a:extLst>
                  <a:ext uri="{FF2B5EF4-FFF2-40B4-BE49-F238E27FC236}">
                    <a16:creationId xmlns:a16="http://schemas.microsoft.com/office/drawing/2014/main" id="{E8262E9B-05F7-43CA-8781-5B30A6057948}"/>
                  </a:ext>
                </a:extLst>
              </p:cNvPr>
              <p:cNvPicPr/>
              <p:nvPr/>
            </p:nvPicPr>
            <p:blipFill>
              <a:blip r:embed="rId13"/>
              <a:stretch>
                <a:fillRect/>
              </a:stretch>
            </p:blipFill>
            <p:spPr>
              <a:xfrm>
                <a:off x="2568730" y="2275275"/>
                <a:ext cx="446040" cy="68760"/>
              </a:xfrm>
              <a:prstGeom prst="rect">
                <a:avLst/>
              </a:prstGeom>
            </p:spPr>
          </p:pic>
        </mc:Fallback>
      </mc:AlternateContent>
      <p:sp>
        <p:nvSpPr>
          <p:cNvPr id="11" name="TextBox 10">
            <a:extLst>
              <a:ext uri="{FF2B5EF4-FFF2-40B4-BE49-F238E27FC236}">
                <a16:creationId xmlns:a16="http://schemas.microsoft.com/office/drawing/2014/main" id="{15C57AB0-5A93-4866-BA8B-AE10D9534178}"/>
              </a:ext>
            </a:extLst>
          </p:cNvPr>
          <p:cNvSpPr txBox="1"/>
          <p:nvPr/>
        </p:nvSpPr>
        <p:spPr>
          <a:xfrm>
            <a:off x="3594156" y="2043007"/>
            <a:ext cx="1817687" cy="584775"/>
          </a:xfrm>
          <a:prstGeom prst="rect">
            <a:avLst/>
          </a:prstGeom>
          <a:noFill/>
        </p:spPr>
        <p:txBody>
          <a:bodyPr wrap="square" rtlCol="0">
            <a:spAutoFit/>
          </a:bodyPr>
          <a:lstStyle/>
          <a:p>
            <a:r>
              <a:rPr lang="en-US" sz="1600"/>
              <a:t>momentum of excited states</a:t>
            </a:r>
          </a:p>
        </p:txBody>
      </p:sp>
      <p:sp>
        <p:nvSpPr>
          <p:cNvPr id="14" name="TextBox 13">
            <a:extLst>
              <a:ext uri="{FF2B5EF4-FFF2-40B4-BE49-F238E27FC236}">
                <a16:creationId xmlns:a16="http://schemas.microsoft.com/office/drawing/2014/main" id="{055453CA-CDB2-440D-9093-8A941BA602DB}"/>
              </a:ext>
            </a:extLst>
          </p:cNvPr>
          <p:cNvSpPr txBox="1"/>
          <p:nvPr/>
        </p:nvSpPr>
        <p:spPr>
          <a:xfrm>
            <a:off x="3602845" y="3670193"/>
            <a:ext cx="2013625" cy="338554"/>
          </a:xfrm>
          <a:prstGeom prst="rect">
            <a:avLst/>
          </a:prstGeom>
          <a:noFill/>
        </p:spPr>
        <p:txBody>
          <a:bodyPr wrap="square" rtlCol="0">
            <a:spAutoFit/>
          </a:bodyPr>
          <a:lstStyle/>
          <a:p>
            <a:r>
              <a:rPr lang="en-US" sz="1600"/>
              <a:t>thermal average</a:t>
            </a:r>
            <a:endParaRPr lang="en-US"/>
          </a:p>
        </p:txBody>
      </p:sp>
      <mc:AlternateContent xmlns:mc="http://schemas.openxmlformats.org/markup-compatibility/2006" xmlns:p14="http://schemas.microsoft.com/office/powerpoint/2010/main">
        <mc:Choice Requires="p14">
          <p:contentPart p14:bwMode="auto" r:id="rId14">
            <p14:nvContentPartPr>
              <p14:cNvPr id="15" name="Ink 14">
                <a:extLst>
                  <a:ext uri="{FF2B5EF4-FFF2-40B4-BE49-F238E27FC236}">
                    <a16:creationId xmlns:a16="http://schemas.microsoft.com/office/drawing/2014/main" id="{1B886731-8958-4D09-8CBE-3A0AC245BFC7}"/>
                  </a:ext>
                </a:extLst>
              </p14:cNvPr>
              <p14:cNvContentPartPr/>
              <p14:nvPr/>
            </p14:nvContentPartPr>
            <p14:xfrm>
              <a:off x="2879050" y="3423675"/>
              <a:ext cx="541800" cy="327600"/>
            </p14:xfrm>
          </p:contentPart>
        </mc:Choice>
        <mc:Fallback xmlns="">
          <p:pic>
            <p:nvPicPr>
              <p:cNvPr id="15" name="Ink 14">
                <a:extLst>
                  <a:ext uri="{FF2B5EF4-FFF2-40B4-BE49-F238E27FC236}">
                    <a16:creationId xmlns:a16="http://schemas.microsoft.com/office/drawing/2014/main" id="{1B886731-8958-4D09-8CBE-3A0AC245BFC7}"/>
                  </a:ext>
                </a:extLst>
              </p:cNvPr>
              <p:cNvPicPr/>
              <p:nvPr/>
            </p:nvPicPr>
            <p:blipFill>
              <a:blip r:embed="rId15"/>
              <a:stretch>
                <a:fillRect/>
              </a:stretch>
            </p:blipFill>
            <p:spPr>
              <a:xfrm>
                <a:off x="2870050" y="3414675"/>
                <a:ext cx="559440" cy="345240"/>
              </a:xfrm>
              <a:prstGeom prst="rect">
                <a:avLst/>
              </a:prstGeom>
            </p:spPr>
          </p:pic>
        </mc:Fallback>
      </mc:AlternateContent>
      <p:sp>
        <p:nvSpPr>
          <p:cNvPr id="17" name="TextBox 16">
            <a:extLst>
              <a:ext uri="{FF2B5EF4-FFF2-40B4-BE49-F238E27FC236}">
                <a16:creationId xmlns:a16="http://schemas.microsoft.com/office/drawing/2014/main" id="{90AEF853-043D-4C05-B5AA-0A2ED7E4CF35}"/>
              </a:ext>
            </a:extLst>
          </p:cNvPr>
          <p:cNvSpPr txBox="1"/>
          <p:nvPr/>
        </p:nvSpPr>
        <p:spPr>
          <a:xfrm>
            <a:off x="526679" y="4186946"/>
            <a:ext cx="3837437" cy="338554"/>
          </a:xfrm>
          <a:prstGeom prst="rect">
            <a:avLst/>
          </a:prstGeom>
          <a:noFill/>
        </p:spPr>
        <p:txBody>
          <a:bodyPr wrap="square" rtlCol="0">
            <a:spAutoFit/>
          </a:bodyPr>
          <a:lstStyle/>
          <a:p>
            <a:r>
              <a:rPr lang="en-US" sz="1600"/>
              <a:t>expand for small v, and simplify:</a:t>
            </a:r>
          </a:p>
        </p:txBody>
      </p:sp>
      <p:graphicFrame>
        <p:nvGraphicFramePr>
          <p:cNvPr id="18" name="Object 17">
            <a:extLst>
              <a:ext uri="{FF2B5EF4-FFF2-40B4-BE49-F238E27FC236}">
                <a16:creationId xmlns:a16="http://schemas.microsoft.com/office/drawing/2014/main" id="{FE997EF6-1549-41E9-A93B-F96BD68873E4}"/>
              </a:ext>
            </a:extLst>
          </p:cNvPr>
          <p:cNvGraphicFramePr>
            <a:graphicFrameLocks noChangeAspect="1"/>
          </p:cNvGraphicFramePr>
          <p:nvPr>
            <p:extLst>
              <p:ext uri="{D42A27DB-BD31-4B8C-83A1-F6EECF244321}">
                <p14:modId xmlns:p14="http://schemas.microsoft.com/office/powerpoint/2010/main" val="1742127394"/>
              </p:ext>
            </p:extLst>
          </p:nvPr>
        </p:nvGraphicFramePr>
        <p:xfrm>
          <a:off x="533400" y="4727575"/>
          <a:ext cx="3302000" cy="588963"/>
        </p:xfrm>
        <a:graphic>
          <a:graphicData uri="http://schemas.openxmlformats.org/presentationml/2006/ole">
            <mc:AlternateContent xmlns:mc="http://schemas.openxmlformats.org/markup-compatibility/2006">
              <mc:Choice xmlns:v="urn:schemas-microsoft-com:vml" Requires="v">
                <p:oleObj name="Equation" r:id="rId16" imgW="2705040" imgH="482400" progId="Equation.DSMT4">
                  <p:embed/>
                </p:oleObj>
              </mc:Choice>
              <mc:Fallback>
                <p:oleObj name="Equation" r:id="rId16" imgW="2705040" imgH="482400" progId="Equation.DSMT4">
                  <p:embed/>
                  <p:pic>
                    <p:nvPicPr>
                      <p:cNvPr id="0" name=""/>
                      <p:cNvPicPr/>
                      <p:nvPr/>
                    </p:nvPicPr>
                    <p:blipFill>
                      <a:blip r:embed="rId17"/>
                      <a:stretch>
                        <a:fillRect/>
                      </a:stretch>
                    </p:blipFill>
                    <p:spPr>
                      <a:xfrm>
                        <a:off x="533400" y="4727575"/>
                        <a:ext cx="3302000" cy="588963"/>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CA5C7711-5E94-4C69-92F4-5705F35E0A01}"/>
              </a:ext>
            </a:extLst>
          </p:cNvPr>
          <p:cNvSpPr txBox="1"/>
          <p:nvPr/>
        </p:nvSpPr>
        <p:spPr>
          <a:xfrm>
            <a:off x="5062836" y="4242671"/>
            <a:ext cx="2096722" cy="338554"/>
          </a:xfrm>
          <a:prstGeom prst="rect">
            <a:avLst/>
          </a:prstGeom>
          <a:noFill/>
        </p:spPr>
        <p:txBody>
          <a:bodyPr wrap="square" rtlCol="0">
            <a:spAutoFit/>
          </a:bodyPr>
          <a:lstStyle/>
          <a:p>
            <a:r>
              <a:rPr lang="en-US" sz="1600"/>
              <a:t>comparing with:</a:t>
            </a:r>
            <a:endParaRPr lang="en-US"/>
          </a:p>
        </p:txBody>
      </p:sp>
      <p:sp>
        <p:nvSpPr>
          <p:cNvPr id="20" name="TextBox 19">
            <a:extLst>
              <a:ext uri="{FF2B5EF4-FFF2-40B4-BE49-F238E27FC236}">
                <a16:creationId xmlns:a16="http://schemas.microsoft.com/office/drawing/2014/main" id="{3FA07203-BA02-4A9D-AB19-ACB277972ED9}"/>
              </a:ext>
            </a:extLst>
          </p:cNvPr>
          <p:cNvSpPr txBox="1"/>
          <p:nvPr/>
        </p:nvSpPr>
        <p:spPr>
          <a:xfrm>
            <a:off x="498970" y="5568903"/>
            <a:ext cx="3837437" cy="338554"/>
          </a:xfrm>
          <a:prstGeom prst="rect">
            <a:avLst/>
          </a:prstGeom>
          <a:noFill/>
        </p:spPr>
        <p:txBody>
          <a:bodyPr wrap="square" rtlCol="0">
            <a:spAutoFit/>
          </a:bodyPr>
          <a:lstStyle/>
          <a:p>
            <a:r>
              <a:rPr lang="en-US" sz="1600"/>
              <a:t>and working out calculation we see:</a:t>
            </a:r>
          </a:p>
        </p:txBody>
      </p:sp>
    </p:spTree>
    <p:extLst>
      <p:ext uri="{BB962C8B-B14F-4D97-AF65-F5344CB8AC3E}">
        <p14:creationId xmlns:p14="http://schemas.microsoft.com/office/powerpoint/2010/main" val="34491550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BD856-F3FA-4408-AB54-CAB8FD64453B}"/>
              </a:ext>
            </a:extLst>
          </p:cNvPr>
          <p:cNvSpPr>
            <a:spLocks noGrp="1"/>
          </p:cNvSpPr>
          <p:nvPr>
            <p:ph type="ctrTitle"/>
          </p:nvPr>
        </p:nvSpPr>
        <p:spPr>
          <a:xfrm>
            <a:off x="2937753" y="249052"/>
            <a:ext cx="5357434" cy="668730"/>
          </a:xfrm>
        </p:spPr>
        <p:txBody>
          <a:bodyPr>
            <a:normAutofit fontScale="90000"/>
          </a:bodyPr>
          <a:lstStyle/>
          <a:p>
            <a:r>
              <a:rPr lang="en-US" sz="4400" b="1" u="sng">
                <a:latin typeface="+mn-lt"/>
              </a:rPr>
              <a:t>4He – Thermodynamics</a:t>
            </a:r>
            <a:endParaRPr lang="en-US" b="1" u="sng">
              <a:latin typeface="+mn-lt"/>
            </a:endParaRPr>
          </a:p>
        </p:txBody>
      </p:sp>
      <p:sp>
        <p:nvSpPr>
          <p:cNvPr id="16" name="Rectangle 6">
            <a:extLst>
              <a:ext uri="{FF2B5EF4-FFF2-40B4-BE49-F238E27FC236}">
                <a16:creationId xmlns:a16="http://schemas.microsoft.com/office/drawing/2014/main" id="{36874AD3-D06B-4150-BDFF-0CF5840C600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TextBox 5">
            <a:extLst>
              <a:ext uri="{FF2B5EF4-FFF2-40B4-BE49-F238E27FC236}">
                <a16:creationId xmlns:a16="http://schemas.microsoft.com/office/drawing/2014/main" id="{BA549717-0305-415A-BD1B-76D229BD99CD}"/>
              </a:ext>
            </a:extLst>
          </p:cNvPr>
          <p:cNvSpPr txBox="1"/>
          <p:nvPr/>
        </p:nvSpPr>
        <p:spPr>
          <a:xfrm>
            <a:off x="667142" y="1377187"/>
            <a:ext cx="8624342" cy="584775"/>
          </a:xfrm>
          <a:prstGeom prst="rect">
            <a:avLst/>
          </a:prstGeom>
          <a:noFill/>
        </p:spPr>
        <p:txBody>
          <a:bodyPr wrap="square" rtlCol="0">
            <a:spAutoFit/>
          </a:bodyPr>
          <a:lstStyle/>
          <a:p>
            <a:r>
              <a:rPr lang="en-US" sz="1600"/>
              <a:t>The heat capacity at low T can be easily calculated.  The excitation spectrum is linear for low k, and so it’s basically the same calculating the heat capacity of acoustic phonons.  We find:</a:t>
            </a:r>
          </a:p>
        </p:txBody>
      </p:sp>
      <p:graphicFrame>
        <p:nvGraphicFramePr>
          <p:cNvPr id="5" name="Object 4">
            <a:extLst>
              <a:ext uri="{FF2B5EF4-FFF2-40B4-BE49-F238E27FC236}">
                <a16:creationId xmlns:a16="http://schemas.microsoft.com/office/drawing/2014/main" id="{276EE4B8-CFC0-4F3F-8B7A-9781E4D6C27F}"/>
              </a:ext>
            </a:extLst>
          </p:cNvPr>
          <p:cNvGraphicFramePr>
            <a:graphicFrameLocks noChangeAspect="1"/>
          </p:cNvGraphicFramePr>
          <p:nvPr>
            <p:extLst>
              <p:ext uri="{D42A27DB-BD31-4B8C-83A1-F6EECF244321}">
                <p14:modId xmlns:p14="http://schemas.microsoft.com/office/powerpoint/2010/main" val="2890952799"/>
              </p:ext>
            </p:extLst>
          </p:nvPr>
        </p:nvGraphicFramePr>
        <p:xfrm>
          <a:off x="770203" y="2294968"/>
          <a:ext cx="2167550" cy="606648"/>
        </p:xfrm>
        <a:graphic>
          <a:graphicData uri="http://schemas.openxmlformats.org/presentationml/2006/ole">
            <mc:AlternateContent xmlns:mc="http://schemas.openxmlformats.org/markup-compatibility/2006">
              <mc:Choice xmlns:v="urn:schemas-microsoft-com:vml" Requires="v">
                <p:oleObj name="Equation" r:id="rId2" imgW="1562100" imgH="431800" progId="Equation.DSMT4">
                  <p:embed/>
                </p:oleObj>
              </mc:Choice>
              <mc:Fallback>
                <p:oleObj name="Equation" r:id="rId2" imgW="1562100" imgH="431800" progId="Equation.DSMT4">
                  <p:embed/>
                  <p:pic>
                    <p:nvPicPr>
                      <p:cNvPr id="5" name="Object 4">
                        <a:extLst>
                          <a:ext uri="{FF2B5EF4-FFF2-40B4-BE49-F238E27FC236}">
                            <a16:creationId xmlns:a16="http://schemas.microsoft.com/office/drawing/2014/main" id="{276EE4B8-CFC0-4F3F-8B7A-9781E4D6C2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0203" y="2294968"/>
                        <a:ext cx="2167550" cy="60664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1970805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1812</TotalTime>
  <Words>3256</Words>
  <Application>Microsoft Office PowerPoint</Application>
  <PresentationFormat>Widescreen</PresentationFormat>
  <Paragraphs>143</Paragraphs>
  <Slides>29</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3</vt:i4>
      </vt:variant>
      <vt:variant>
        <vt:lpstr>Slide Titles</vt:lpstr>
      </vt:variant>
      <vt:variant>
        <vt:i4>29</vt:i4>
      </vt:variant>
    </vt:vector>
  </HeadingPairs>
  <TitlesOfParts>
    <vt:vector size="39" baseType="lpstr">
      <vt:lpstr>Arial</vt:lpstr>
      <vt:lpstr>Calibri</vt:lpstr>
      <vt:lpstr>Calibri Light</vt:lpstr>
      <vt:lpstr>Cambria Math</vt:lpstr>
      <vt:lpstr>Lucida Handwriting</vt:lpstr>
      <vt:lpstr>Times New Roman</vt:lpstr>
      <vt:lpstr>Office Theme</vt:lpstr>
      <vt:lpstr>Bitmap Image</vt:lpstr>
      <vt:lpstr>Equation</vt:lpstr>
      <vt:lpstr>MathType 7.0 Equation</vt:lpstr>
      <vt:lpstr>4He – Interaction </vt:lpstr>
      <vt:lpstr>4He – Excitations </vt:lpstr>
      <vt:lpstr>4He – Excitations </vt:lpstr>
      <vt:lpstr>4He – Excitations </vt:lpstr>
      <vt:lpstr>4He – Excitations </vt:lpstr>
      <vt:lpstr>4He – Excitations</vt:lpstr>
      <vt:lpstr>4He – Thermodynamics</vt:lpstr>
      <vt:lpstr>4He – Thermodynamics</vt:lpstr>
      <vt:lpstr>4He – Thermodynamics</vt:lpstr>
      <vt:lpstr>4He – Thermodynamics</vt:lpstr>
      <vt:lpstr>4He – Thermodynamics</vt:lpstr>
      <vt:lpstr>4He – Thermodynamics</vt:lpstr>
      <vt:lpstr>4He – Thermodynamics</vt:lpstr>
      <vt:lpstr>3He – Interaction </vt:lpstr>
      <vt:lpstr>3HE – Interaction (FLT)</vt:lpstr>
      <vt:lpstr>3HE – Interaction (FLT)</vt:lpstr>
      <vt:lpstr>3He – Interaction (FLT)</vt:lpstr>
      <vt:lpstr>3He – Excitation (FLT)</vt:lpstr>
      <vt:lpstr>3He – Thermal Equilibrium Properties (FLT)</vt:lpstr>
      <vt:lpstr>3He – Interaction (Super Fluid)</vt:lpstr>
      <vt:lpstr>3He – Excitations (Super Fluid)</vt:lpstr>
      <vt:lpstr>3He – Excitations (Super Fluid)</vt:lpstr>
      <vt:lpstr>3He – Excitations (Super Fluid)</vt:lpstr>
      <vt:lpstr>3He – Excitations (Super Fluid)</vt:lpstr>
      <vt:lpstr>3He – Excitations (Super Fluid)</vt:lpstr>
      <vt:lpstr>3He – Excitations (Super Fluid)</vt:lpstr>
      <vt:lpstr>3He – Excitations (Super Fluid)</vt:lpstr>
      <vt:lpstr>3He – Excitations (Super Fluid)</vt:lpstr>
      <vt:lpstr>3He – Thermodynamics (Super Fluid)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Quantum Liquids</dc:title>
  <dc:creator>Andrew Douglas</dc:creator>
  <cp:lastModifiedBy>Andrew Douglas</cp:lastModifiedBy>
  <cp:revision>52</cp:revision>
  <dcterms:created xsi:type="dcterms:W3CDTF">2019-09-15T18:50:59Z</dcterms:created>
  <dcterms:modified xsi:type="dcterms:W3CDTF">2024-08-01T02:18:12Z</dcterms:modified>
</cp:coreProperties>
</file>